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557" r:id="rId3"/>
    <p:sldId id="584" r:id="rId4"/>
    <p:sldId id="566" r:id="rId5"/>
    <p:sldId id="590" r:id="rId6"/>
    <p:sldId id="589" r:id="rId7"/>
    <p:sldId id="591" r:id="rId8"/>
    <p:sldId id="592" r:id="rId9"/>
    <p:sldId id="593" r:id="rId10"/>
    <p:sldId id="594" r:id="rId11"/>
    <p:sldId id="595" r:id="rId12"/>
    <p:sldId id="596" r:id="rId13"/>
    <p:sldId id="597" r:id="rId14"/>
    <p:sldId id="565" r:id="rId15"/>
    <p:sldId id="588" r:id="rId16"/>
    <p:sldId id="587" r:id="rId17"/>
    <p:sldId id="586" r:id="rId18"/>
    <p:sldId id="585" r:id="rId19"/>
  </p:sldIdLst>
  <p:sldSz cx="9144000" cy="6858000" type="screen4x3"/>
  <p:notesSz cx="6735763" cy="9799638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sz="2400" kern="1200">
        <a:solidFill>
          <a:schemeClr val="tx1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sz="2400" kern="1200">
        <a:solidFill>
          <a:schemeClr val="tx1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sz="2400" kern="1200">
        <a:solidFill>
          <a:schemeClr val="tx1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sz="2400" kern="1200">
        <a:solidFill>
          <a:schemeClr val="tx1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87">
          <p15:clr>
            <a:srgbClr val="A4A3A4"/>
          </p15:clr>
        </p15:guide>
        <p15:guide id="2" pos="212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CFE4F6"/>
    <a:srgbClr val="FF0000"/>
    <a:srgbClr val="FFFF00"/>
    <a:srgbClr val="00FFFF"/>
    <a:srgbClr val="800000"/>
    <a:srgbClr val="FFFF99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1" autoAdjust="0"/>
    <p:restoredTop sz="82374" autoAdjust="0"/>
  </p:normalViewPr>
  <p:slideViewPr>
    <p:cSldViewPr snapToGrid="0">
      <p:cViewPr varScale="1">
        <p:scale>
          <a:sx n="114" d="100"/>
          <a:sy n="114" d="100"/>
        </p:scale>
        <p:origin x="1332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93" d="100"/>
          <a:sy n="93" d="100"/>
        </p:scale>
        <p:origin x="2286" y="84"/>
      </p:cViewPr>
      <p:guideLst>
        <p:guide orient="horz" pos="3087"/>
        <p:guide pos="212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19413" cy="490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809" tIns="45905" rIns="91809" bIns="45905" numCol="1" anchor="t" anchorCtr="0" compatLnSpc="1">
            <a:prstTxWarp prst="textNoShape">
              <a:avLst/>
            </a:prstTxWarp>
          </a:bodyPr>
          <a:lstStyle>
            <a:lvl1pPr defTabSz="917297" eaLnBrk="1" latinLnBrk="1" hangingPunct="1">
              <a:defRPr sz="1000"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16350" y="0"/>
            <a:ext cx="2919413" cy="490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809" tIns="45905" rIns="91809" bIns="45905" numCol="1" anchor="t" anchorCtr="0" compatLnSpc="1">
            <a:prstTxWarp prst="textNoShape">
              <a:avLst/>
            </a:prstTxWarp>
          </a:bodyPr>
          <a:lstStyle>
            <a:lvl1pPr algn="r" defTabSz="917297" eaLnBrk="1" latinLnBrk="1" hangingPunct="1">
              <a:defRPr sz="1000"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09100"/>
            <a:ext cx="2919413" cy="490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809" tIns="45905" rIns="91809" bIns="45905" numCol="1" anchor="b" anchorCtr="0" compatLnSpc="1">
            <a:prstTxWarp prst="textNoShape">
              <a:avLst/>
            </a:prstTxWarp>
          </a:bodyPr>
          <a:lstStyle>
            <a:lvl1pPr defTabSz="917297" eaLnBrk="1" latinLnBrk="1" hangingPunct="1">
              <a:defRPr sz="1000"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16350" y="9309100"/>
            <a:ext cx="2919413" cy="490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809" tIns="45905" rIns="91809" bIns="45905" numCol="1" anchor="b" anchorCtr="0" compatLnSpc="1">
            <a:prstTxWarp prst="textNoShape">
              <a:avLst/>
            </a:prstTxWarp>
          </a:bodyPr>
          <a:lstStyle>
            <a:lvl1pPr algn="r" defTabSz="915988" eaLnBrk="1" latinLnBrk="1" hangingPunct="1">
              <a:defRPr sz="1000"/>
            </a:lvl1pPr>
          </a:lstStyle>
          <a:p>
            <a:fld id="{03BEBAA7-9828-4768-9D3A-E4475A5000EA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4275359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19413" cy="490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809" tIns="45905" rIns="91809" bIns="45905" numCol="1" anchor="t" anchorCtr="0" compatLnSpc="1">
            <a:prstTxWarp prst="textNoShape">
              <a:avLst/>
            </a:prstTxWarp>
          </a:bodyPr>
          <a:lstStyle>
            <a:lvl1pPr defTabSz="917297" eaLnBrk="1" latinLnBrk="1" hangingPunct="1">
              <a:defRPr sz="1000"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16350" y="0"/>
            <a:ext cx="2919413" cy="490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809" tIns="45905" rIns="91809" bIns="45905" numCol="1" anchor="t" anchorCtr="0" compatLnSpc="1">
            <a:prstTxWarp prst="textNoShape">
              <a:avLst/>
            </a:prstTxWarp>
          </a:bodyPr>
          <a:lstStyle>
            <a:lvl1pPr algn="r" defTabSz="917297" eaLnBrk="1" latinLnBrk="1" hangingPunct="1">
              <a:defRPr sz="1000"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37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0750" y="736600"/>
            <a:ext cx="4895850" cy="36734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96938" y="4656138"/>
            <a:ext cx="4941887" cy="440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809" tIns="45905" rIns="91809" bIns="4590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문자열 유형을 편집하려면 누르십시오</a:t>
            </a:r>
            <a:r>
              <a:rPr lang="en-US" altLang="ko-KR" noProof="0"/>
              <a:t>.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세째 수준</a:t>
            </a:r>
          </a:p>
          <a:p>
            <a:pPr lvl="3"/>
            <a:r>
              <a:rPr lang="ko-KR" altLang="en-US" noProof="0"/>
              <a:t>네째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09100"/>
            <a:ext cx="2919413" cy="490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809" tIns="45905" rIns="91809" bIns="45905" numCol="1" anchor="b" anchorCtr="0" compatLnSpc="1">
            <a:prstTxWarp prst="textNoShape">
              <a:avLst/>
            </a:prstTxWarp>
          </a:bodyPr>
          <a:lstStyle>
            <a:lvl1pPr defTabSz="917297" eaLnBrk="1" latinLnBrk="1" hangingPunct="1">
              <a:defRPr sz="1000"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16350" y="9309100"/>
            <a:ext cx="2919413" cy="490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809" tIns="45905" rIns="91809" bIns="45905" numCol="1" anchor="b" anchorCtr="0" compatLnSpc="1">
            <a:prstTxWarp prst="textNoShape">
              <a:avLst/>
            </a:prstTxWarp>
          </a:bodyPr>
          <a:lstStyle>
            <a:lvl1pPr algn="r" defTabSz="915988" eaLnBrk="1" latinLnBrk="1" hangingPunct="1">
              <a:defRPr sz="1000"/>
            </a:lvl1pPr>
          </a:lstStyle>
          <a:p>
            <a:fld id="{54A73D58-F1DA-4728-AD2E-0D53F3DDC97E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7837383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pPr defTabSz="914400"/>
            <a:fld id="{304AEB30-7110-41B6-B3FC-C30FBD2C5832}" type="slidenum">
              <a:rPr lang="en-US" altLang="ko-KR" sz="1000"/>
              <a:pPr defTabSz="914400"/>
              <a:t>1</a:t>
            </a:fld>
            <a:endParaRPr lang="en-US" altLang="ko-KR" sz="1000"/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/>
          </a:p>
        </p:txBody>
      </p:sp>
    </p:spTree>
    <p:extLst>
      <p:ext uri="{BB962C8B-B14F-4D97-AF65-F5344CB8AC3E}">
        <p14:creationId xmlns:p14="http://schemas.microsoft.com/office/powerpoint/2010/main" val="62052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pPr defTabSz="914400"/>
            <a:fld id="{45B95720-9F1B-4105-94E1-BEB15C91043C}" type="slidenum">
              <a:rPr lang="en-US" altLang="ko-KR" sz="1000"/>
              <a:pPr defTabSz="914400"/>
              <a:t>2</a:t>
            </a:fld>
            <a:endParaRPr lang="en-US" altLang="ko-KR" sz="1000"/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061395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pPr defTabSz="914400"/>
            <a:fld id="{69D2E4B8-DBF8-4A73-9550-A7609CAA1E34}" type="slidenum">
              <a:rPr lang="en-US" altLang="ko-KR" sz="1000"/>
              <a:pPr defTabSz="914400"/>
              <a:t>3</a:t>
            </a:fld>
            <a:endParaRPr lang="en-US" altLang="ko-KR" sz="1000"/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165240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pPr defTabSz="914400"/>
            <a:fld id="{69D2E4B8-DBF8-4A73-9550-A7609CAA1E34}" type="slidenum">
              <a:rPr lang="en-US" altLang="ko-KR" sz="1000"/>
              <a:pPr defTabSz="914400"/>
              <a:t>4</a:t>
            </a:fld>
            <a:endParaRPr lang="en-US" altLang="ko-KR" sz="1000"/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918174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pPr defTabSz="914400"/>
            <a:fld id="{3CE6E6F3-2E13-472C-B7FA-A54783AFDF11}" type="slidenum">
              <a:rPr lang="en-US" altLang="ko-KR" sz="1000"/>
              <a:pPr defTabSz="914400"/>
              <a:t>14</a:t>
            </a:fld>
            <a:endParaRPr lang="en-US" altLang="ko-KR" sz="1000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0897081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pPr defTabSz="914400"/>
            <a:fld id="{3CE6E6F3-2E13-472C-B7FA-A54783AFDF11}" type="slidenum">
              <a:rPr lang="en-US" altLang="ko-KR" sz="1000"/>
              <a:pPr defTabSz="914400"/>
              <a:t>15</a:t>
            </a:fld>
            <a:endParaRPr lang="en-US" altLang="ko-KR" sz="1000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01008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pPr defTabSz="914400"/>
            <a:fld id="{3CE6E6F3-2E13-472C-B7FA-A54783AFDF11}" type="slidenum">
              <a:rPr lang="en-US" altLang="ko-KR" sz="1000"/>
              <a:pPr defTabSz="914400"/>
              <a:t>16</a:t>
            </a:fld>
            <a:endParaRPr lang="en-US" altLang="ko-KR" sz="1000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507653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pPr defTabSz="914400"/>
            <a:fld id="{3CE6E6F3-2E13-472C-B7FA-A54783AFDF11}" type="slidenum">
              <a:rPr lang="en-US" altLang="ko-KR" sz="1000"/>
              <a:pPr defTabSz="914400"/>
              <a:t>17</a:t>
            </a:fld>
            <a:endParaRPr lang="en-US" altLang="ko-KR" sz="1000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7003215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pPr defTabSz="914400"/>
            <a:fld id="{3CE6E6F3-2E13-472C-B7FA-A54783AFDF11}" type="slidenum">
              <a:rPr lang="en-US" altLang="ko-KR" sz="1000"/>
              <a:pPr defTabSz="914400"/>
              <a:t>18</a:t>
            </a:fld>
            <a:endParaRPr lang="en-US" altLang="ko-KR" sz="1000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28511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>
          <a:xfrm>
            <a:off x="291362" y="156898"/>
            <a:ext cx="7772400" cy="457200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ko-KR"/>
              <a:t> 1-</a:t>
            </a:r>
            <a:fld id="{E5DEDB3D-CDD3-48CA-A95B-EC8E4C19B992}" type="slidenum">
              <a:rPr lang="en-US" altLang="ko-KR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‹#›</a:t>
            </a:fld>
            <a:endParaRPr lang="en-US" altLang="ko-KR" sz="1400"/>
          </a:p>
        </p:txBody>
      </p:sp>
    </p:spTree>
    <p:extLst>
      <p:ext uri="{BB962C8B-B14F-4D97-AF65-F5344CB8AC3E}">
        <p14:creationId xmlns:p14="http://schemas.microsoft.com/office/powerpoint/2010/main" val="2377855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800" y="838200"/>
            <a:ext cx="7772400" cy="4572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635000" y="6219825"/>
            <a:ext cx="4724400" cy="457200"/>
          </a:xfrm>
          <a:prstGeom prst="rect">
            <a:avLst/>
          </a:prstGeom>
        </p:spPr>
        <p:txBody>
          <a:bodyPr/>
          <a:lstStyle>
            <a:lvl1pPr eaLnBrk="1" latinLnBrk="1" hangingPunct="1">
              <a:defRPr>
                <a:ea typeface="굴림" pitchFamily="50" charset="-127"/>
              </a:defRPr>
            </a:lvl1pPr>
          </a:lstStyle>
          <a:p>
            <a:pPr>
              <a:defRPr/>
            </a:pPr>
            <a:r>
              <a:rPr lang="en-US" altLang="ko-KR"/>
              <a:t>Copyleft  </a:t>
            </a:r>
            <a:r>
              <a:rPr lang="en-US" altLang="ko-KR">
                <a:sym typeface="Symbol" pitchFamily="18" charset="2"/>
              </a:rPr>
              <a:t></a:t>
            </a:r>
            <a:r>
              <a:rPr lang="en-US" altLang="ko-KR"/>
              <a:t> 2009 by Han JungHyun</a:t>
            </a:r>
            <a:endParaRPr lang="en-US" altLang="ko-KR" sz="140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/>
              <a:t> 1-</a:t>
            </a:r>
            <a:fld id="{F6D5816F-CF98-42B8-8AC7-8A0AA9B4AE8E}" type="slidenum">
              <a:rPr lang="en-US" altLang="ko-KR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‹#›</a:t>
            </a:fld>
            <a:endParaRPr lang="en-US" altLang="ko-KR" sz="1400"/>
          </a:p>
        </p:txBody>
      </p:sp>
    </p:spTree>
    <p:extLst>
      <p:ext uri="{BB962C8B-B14F-4D97-AF65-F5344CB8AC3E}">
        <p14:creationId xmlns:p14="http://schemas.microsoft.com/office/powerpoint/2010/main" val="1176435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15100" y="838200"/>
            <a:ext cx="1943100" cy="5181600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85800" y="838200"/>
            <a:ext cx="5676900" cy="51816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ko-KR"/>
              <a:t> 1-</a:t>
            </a:r>
            <a:fld id="{8D7D08F1-EB56-4914-B33C-A330A5B01DDB}" type="slidenum">
              <a:rPr lang="en-US" altLang="ko-KR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‹#›</a:t>
            </a:fld>
            <a:endParaRPr lang="en-US" altLang="ko-KR" sz="1400"/>
          </a:p>
        </p:txBody>
      </p:sp>
    </p:spTree>
    <p:extLst>
      <p:ext uri="{BB962C8B-B14F-4D97-AF65-F5344CB8AC3E}">
        <p14:creationId xmlns:p14="http://schemas.microsoft.com/office/powerpoint/2010/main" val="27793550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제목, 텍스트 및 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4454" y="156643"/>
            <a:ext cx="7772400" cy="457200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685800" y="1524000"/>
            <a:ext cx="3810000" cy="44958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4648200" y="1524000"/>
            <a:ext cx="3810000" cy="21717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4648200" y="3848100"/>
            <a:ext cx="3810000" cy="21717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ko-KR"/>
              <a:t> 1-</a:t>
            </a:r>
            <a:fld id="{4F01B9CC-A175-4E19-A222-C0A37D463DC0}" type="slidenum">
              <a:rPr lang="en-US" altLang="ko-KR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‹#›</a:t>
            </a:fld>
            <a:endParaRPr lang="en-US" altLang="ko-KR" sz="1400"/>
          </a:p>
        </p:txBody>
      </p:sp>
    </p:spTree>
    <p:extLst>
      <p:ext uri="{BB962C8B-B14F-4D97-AF65-F5344CB8AC3E}">
        <p14:creationId xmlns:p14="http://schemas.microsoft.com/office/powerpoint/2010/main" val="3242597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635000" y="6219825"/>
            <a:ext cx="4724400" cy="457200"/>
          </a:xfrm>
          <a:prstGeom prst="rect">
            <a:avLst/>
          </a:prstGeom>
        </p:spPr>
        <p:txBody>
          <a:bodyPr/>
          <a:lstStyle>
            <a:lvl1pPr eaLnBrk="1" latinLnBrk="1" hangingPunct="1">
              <a:defRPr>
                <a:ea typeface="굴림" pitchFamily="50" charset="-127"/>
              </a:defRPr>
            </a:lvl1pPr>
          </a:lstStyle>
          <a:p>
            <a:pPr>
              <a:defRPr/>
            </a:pPr>
            <a:r>
              <a:rPr lang="en-US" altLang="ko-KR" dirty="0"/>
              <a:t>Tech University of Korea</a:t>
            </a:r>
            <a:endParaRPr lang="en-US" altLang="ko-KR" sz="1400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832725" y="6238875"/>
            <a:ext cx="7620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ko-KR"/>
              <a:t> 1-</a:t>
            </a:r>
            <a:fld id="{1A398640-C3F1-427B-B43F-D52A12747986}" type="slidenum">
              <a:rPr lang="en-US" altLang="ko-KR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‹#›</a:t>
            </a:fld>
            <a:endParaRPr lang="en-US" altLang="ko-KR" sz="1400"/>
          </a:p>
        </p:txBody>
      </p:sp>
    </p:spTree>
    <p:extLst>
      <p:ext uri="{BB962C8B-B14F-4D97-AF65-F5344CB8AC3E}">
        <p14:creationId xmlns:p14="http://schemas.microsoft.com/office/powerpoint/2010/main" val="3351638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635000" y="6219825"/>
            <a:ext cx="4724400" cy="457200"/>
          </a:xfrm>
          <a:prstGeom prst="rect">
            <a:avLst/>
          </a:prstGeom>
        </p:spPr>
        <p:txBody>
          <a:bodyPr/>
          <a:lstStyle>
            <a:lvl1pPr eaLnBrk="1" latinLnBrk="1" hangingPunct="1">
              <a:defRPr>
                <a:ea typeface="굴림" pitchFamily="50" charset="-127"/>
              </a:defRPr>
            </a:lvl1pPr>
          </a:lstStyle>
          <a:p>
            <a:pPr>
              <a:defRPr/>
            </a:pPr>
            <a:r>
              <a:rPr lang="en-US" altLang="ko-KR" dirty="0"/>
              <a:t>Tech University of Korea</a:t>
            </a:r>
            <a:endParaRPr lang="en-US" altLang="ko-KR" sz="1400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/>
              <a:t> 1-</a:t>
            </a:r>
            <a:fld id="{30DF5FCE-28A1-4C13-8D48-BFF5311B1CBC}" type="slidenum">
              <a:rPr lang="en-US" altLang="ko-KR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‹#›</a:t>
            </a:fld>
            <a:endParaRPr lang="en-US" altLang="ko-KR" sz="1400"/>
          </a:p>
        </p:txBody>
      </p:sp>
    </p:spTree>
    <p:extLst>
      <p:ext uri="{BB962C8B-B14F-4D97-AF65-F5344CB8AC3E}">
        <p14:creationId xmlns:p14="http://schemas.microsoft.com/office/powerpoint/2010/main" val="1943703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800" y="838200"/>
            <a:ext cx="7772400" cy="4572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85800" y="15240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635000" y="6219825"/>
            <a:ext cx="4724400" cy="457200"/>
          </a:xfrm>
          <a:prstGeom prst="rect">
            <a:avLst/>
          </a:prstGeom>
        </p:spPr>
        <p:txBody>
          <a:bodyPr/>
          <a:lstStyle>
            <a:lvl1pPr eaLnBrk="1" latinLnBrk="1" hangingPunct="1">
              <a:defRPr>
                <a:ea typeface="굴림" pitchFamily="50" charset="-127"/>
              </a:defRPr>
            </a:lvl1pPr>
          </a:lstStyle>
          <a:p>
            <a:pPr>
              <a:defRPr/>
            </a:pPr>
            <a:r>
              <a:rPr lang="en-US" altLang="ko-KR" dirty="0"/>
              <a:t>Tech University of Korea</a:t>
            </a:r>
            <a:endParaRPr lang="en-US" altLang="ko-KR" sz="1400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/>
              <a:t> 1-</a:t>
            </a:r>
            <a:fld id="{AC54A158-C57D-457A-B4B5-5A582149983C}" type="slidenum">
              <a:rPr lang="en-US" altLang="ko-KR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‹#›</a:t>
            </a:fld>
            <a:endParaRPr lang="en-US" altLang="ko-KR" sz="1400"/>
          </a:p>
        </p:txBody>
      </p:sp>
    </p:spTree>
    <p:extLst>
      <p:ext uri="{BB962C8B-B14F-4D97-AF65-F5344CB8AC3E}">
        <p14:creationId xmlns:p14="http://schemas.microsoft.com/office/powerpoint/2010/main" val="3894673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635000" y="6219825"/>
            <a:ext cx="4724400" cy="457200"/>
          </a:xfrm>
          <a:prstGeom prst="rect">
            <a:avLst/>
          </a:prstGeom>
        </p:spPr>
        <p:txBody>
          <a:bodyPr/>
          <a:lstStyle>
            <a:lvl1pPr eaLnBrk="1" latinLnBrk="1" hangingPunct="1">
              <a:defRPr>
                <a:ea typeface="굴림" pitchFamily="50" charset="-127"/>
              </a:defRPr>
            </a:lvl1pPr>
          </a:lstStyle>
          <a:p>
            <a:pPr>
              <a:defRPr/>
            </a:pPr>
            <a:r>
              <a:rPr lang="en-US" altLang="ko-KR" dirty="0"/>
              <a:t>Tech University of Korea</a:t>
            </a:r>
            <a:endParaRPr lang="en-US" altLang="ko-KR" sz="1400" dirty="0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/>
              <a:t> 1-</a:t>
            </a:r>
            <a:fld id="{6C41417C-0DAA-40BF-AE5F-00F9AFBD632E}" type="slidenum">
              <a:rPr lang="en-US" altLang="ko-KR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‹#›</a:t>
            </a:fld>
            <a:endParaRPr lang="en-US" altLang="ko-KR" sz="1400"/>
          </a:p>
        </p:txBody>
      </p:sp>
    </p:spTree>
    <p:extLst>
      <p:ext uri="{BB962C8B-B14F-4D97-AF65-F5344CB8AC3E}">
        <p14:creationId xmlns:p14="http://schemas.microsoft.com/office/powerpoint/2010/main" val="1955298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800" y="838200"/>
            <a:ext cx="7772400" cy="4572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635000" y="6219825"/>
            <a:ext cx="4724400" cy="457200"/>
          </a:xfrm>
          <a:prstGeom prst="rect">
            <a:avLst/>
          </a:prstGeom>
        </p:spPr>
        <p:txBody>
          <a:bodyPr/>
          <a:lstStyle>
            <a:lvl1pPr eaLnBrk="1" latinLnBrk="1" hangingPunct="1">
              <a:defRPr>
                <a:ea typeface="굴림" pitchFamily="50" charset="-127"/>
              </a:defRPr>
            </a:lvl1pPr>
          </a:lstStyle>
          <a:p>
            <a:pPr>
              <a:defRPr/>
            </a:pPr>
            <a:r>
              <a:rPr lang="en-US" altLang="ko-KR" dirty="0"/>
              <a:t>Tech University of Korea</a:t>
            </a:r>
            <a:endParaRPr lang="en-US" altLang="ko-KR" sz="1400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/>
              <a:t> 1-</a:t>
            </a:r>
            <a:fld id="{C71D0E8C-C762-4A65-B96A-EF7226F0D506}" type="slidenum">
              <a:rPr lang="en-US" altLang="ko-KR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‹#›</a:t>
            </a:fld>
            <a:endParaRPr lang="en-US" altLang="ko-KR" sz="1400"/>
          </a:p>
        </p:txBody>
      </p:sp>
    </p:spTree>
    <p:extLst>
      <p:ext uri="{BB962C8B-B14F-4D97-AF65-F5344CB8AC3E}">
        <p14:creationId xmlns:p14="http://schemas.microsoft.com/office/powerpoint/2010/main" val="3503761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635000" y="6219825"/>
            <a:ext cx="4724400" cy="457200"/>
          </a:xfrm>
          <a:prstGeom prst="rect">
            <a:avLst/>
          </a:prstGeom>
        </p:spPr>
        <p:txBody>
          <a:bodyPr/>
          <a:lstStyle>
            <a:lvl1pPr eaLnBrk="1" latinLnBrk="1" hangingPunct="1">
              <a:defRPr>
                <a:ea typeface="굴림" pitchFamily="50" charset="-127"/>
              </a:defRPr>
            </a:lvl1pPr>
          </a:lstStyle>
          <a:p>
            <a:pPr>
              <a:defRPr/>
            </a:pPr>
            <a:r>
              <a:rPr lang="en-US" altLang="ko-KR" dirty="0"/>
              <a:t>Tech University of Korea</a:t>
            </a:r>
            <a:endParaRPr lang="en-US" altLang="ko-KR" sz="1400" dirty="0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/>
              <a:t> 1-</a:t>
            </a:r>
            <a:fld id="{3486BB59-493A-4623-BDD8-C358FA5C9EFC}" type="slidenum">
              <a:rPr lang="en-US" altLang="ko-KR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‹#›</a:t>
            </a:fld>
            <a:endParaRPr lang="en-US" altLang="ko-KR" sz="1400"/>
          </a:p>
        </p:txBody>
      </p:sp>
    </p:spTree>
    <p:extLst>
      <p:ext uri="{BB962C8B-B14F-4D97-AF65-F5344CB8AC3E}">
        <p14:creationId xmlns:p14="http://schemas.microsoft.com/office/powerpoint/2010/main" val="3697595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635000" y="6219825"/>
            <a:ext cx="4724400" cy="457200"/>
          </a:xfrm>
          <a:prstGeom prst="rect">
            <a:avLst/>
          </a:prstGeom>
        </p:spPr>
        <p:txBody>
          <a:bodyPr/>
          <a:lstStyle>
            <a:lvl1pPr eaLnBrk="1" latinLnBrk="1" hangingPunct="1">
              <a:defRPr>
                <a:ea typeface="굴림" pitchFamily="50" charset="-127"/>
              </a:defRPr>
            </a:lvl1pPr>
          </a:lstStyle>
          <a:p>
            <a:pPr>
              <a:defRPr/>
            </a:pPr>
            <a:r>
              <a:rPr lang="en-US" altLang="ko-KR"/>
              <a:t>Copyleft  </a:t>
            </a:r>
            <a:r>
              <a:rPr lang="en-US" altLang="ko-KR">
                <a:sym typeface="Symbol" pitchFamily="18" charset="2"/>
              </a:rPr>
              <a:t></a:t>
            </a:r>
            <a:r>
              <a:rPr lang="en-US" altLang="ko-KR"/>
              <a:t> 2009 by Han JungHyun</a:t>
            </a:r>
            <a:endParaRPr lang="en-US" altLang="ko-KR" sz="140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/>
              <a:t> 1-</a:t>
            </a:r>
            <a:fld id="{5EA5D7E7-3720-489A-8226-35173E078ED6}" type="slidenum">
              <a:rPr lang="en-US" altLang="ko-KR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‹#›</a:t>
            </a:fld>
            <a:endParaRPr lang="en-US" altLang="ko-KR" sz="1400"/>
          </a:p>
        </p:txBody>
      </p:sp>
    </p:spTree>
    <p:extLst>
      <p:ext uri="{BB962C8B-B14F-4D97-AF65-F5344CB8AC3E}">
        <p14:creationId xmlns:p14="http://schemas.microsoft.com/office/powerpoint/2010/main" val="3028732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635000" y="6219825"/>
            <a:ext cx="4724400" cy="457200"/>
          </a:xfrm>
          <a:prstGeom prst="rect">
            <a:avLst/>
          </a:prstGeom>
        </p:spPr>
        <p:txBody>
          <a:bodyPr/>
          <a:lstStyle>
            <a:lvl1pPr eaLnBrk="1" latinLnBrk="1" hangingPunct="1">
              <a:defRPr>
                <a:ea typeface="굴림" pitchFamily="50" charset="-127"/>
              </a:defRPr>
            </a:lvl1pPr>
          </a:lstStyle>
          <a:p>
            <a:pPr>
              <a:defRPr/>
            </a:pPr>
            <a:r>
              <a:rPr lang="en-US" altLang="ko-KR"/>
              <a:t>Copyleft  </a:t>
            </a:r>
            <a:r>
              <a:rPr lang="en-US" altLang="ko-KR">
                <a:sym typeface="Symbol" pitchFamily="18" charset="2"/>
              </a:rPr>
              <a:t></a:t>
            </a:r>
            <a:r>
              <a:rPr lang="en-US" altLang="ko-KR"/>
              <a:t> 2009 by Han JungHyun</a:t>
            </a:r>
            <a:endParaRPr lang="en-US" altLang="ko-KR" sz="140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/>
              <a:t> 1-</a:t>
            </a:r>
            <a:fld id="{64FB2B98-DBE2-4EAC-830B-A447D8164229}" type="slidenum">
              <a:rPr lang="en-US" altLang="ko-KR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‹#›</a:t>
            </a:fld>
            <a:endParaRPr lang="en-US" altLang="ko-KR" sz="1400"/>
          </a:p>
        </p:txBody>
      </p:sp>
    </p:spTree>
    <p:extLst>
      <p:ext uri="{BB962C8B-B14F-4D97-AF65-F5344CB8AC3E}">
        <p14:creationId xmlns:p14="http://schemas.microsoft.com/office/powerpoint/2010/main" val="4207379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092200"/>
            <a:ext cx="7772400" cy="492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문자열 유형을 편집하려면 누르십시오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세째 수준</a:t>
            </a:r>
          </a:p>
          <a:p>
            <a:pPr lvl="3"/>
            <a:r>
              <a:rPr lang="ko-KR" altLang="en-US"/>
              <a:t>네째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132763" y="6500813"/>
            <a:ext cx="762000" cy="290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/>
            </a:lvl1pPr>
          </a:lstStyle>
          <a:p>
            <a:r>
              <a:rPr lang="en-US" altLang="ko-KR"/>
              <a:t> 1-</a:t>
            </a:r>
            <a:fld id="{7CF42C45-7B32-4B69-8B06-2F599CC2AED2}" type="slidenum">
              <a:rPr lang="en-US" altLang="ko-KR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‹#›</a:t>
            </a:fld>
            <a:endParaRPr lang="en-US" altLang="ko-KR" sz="1400"/>
          </a:p>
        </p:txBody>
      </p:sp>
      <p:sp>
        <p:nvSpPr>
          <p:cNvPr id="1028" name="Line 7"/>
          <p:cNvSpPr>
            <a:spLocks noChangeShapeType="1"/>
          </p:cNvSpPr>
          <p:nvPr/>
        </p:nvSpPr>
        <p:spPr bwMode="auto">
          <a:xfrm>
            <a:off x="963613" y="676275"/>
            <a:ext cx="7772400" cy="0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1029" name="Line 12"/>
          <p:cNvSpPr>
            <a:spLocks noChangeShapeType="1"/>
          </p:cNvSpPr>
          <p:nvPr userDrawn="1"/>
        </p:nvSpPr>
        <p:spPr bwMode="auto">
          <a:xfrm>
            <a:off x="277813" y="673100"/>
            <a:ext cx="8458200" cy="3175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2" name="Line 7"/>
          <p:cNvSpPr>
            <a:spLocks noChangeShapeType="1"/>
          </p:cNvSpPr>
          <p:nvPr userDrawn="1"/>
        </p:nvSpPr>
        <p:spPr bwMode="auto">
          <a:xfrm>
            <a:off x="965200" y="6316663"/>
            <a:ext cx="7772400" cy="0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1031" name="Line 12"/>
          <p:cNvSpPr>
            <a:spLocks noChangeShapeType="1"/>
          </p:cNvSpPr>
          <p:nvPr userDrawn="1"/>
        </p:nvSpPr>
        <p:spPr bwMode="auto">
          <a:xfrm>
            <a:off x="279400" y="6315075"/>
            <a:ext cx="8458200" cy="1588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1032" name="TextBox 12"/>
          <p:cNvSpPr txBox="1">
            <a:spLocks noChangeArrowheads="1"/>
          </p:cNvSpPr>
          <p:nvPr userDrawn="1"/>
        </p:nvSpPr>
        <p:spPr bwMode="auto">
          <a:xfrm>
            <a:off x="169863" y="6454775"/>
            <a:ext cx="5731184" cy="338554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굴림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굴림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굴림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굴림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굴림" charset="-127"/>
              </a:defRPr>
            </a:lvl9pPr>
          </a:lstStyle>
          <a:p>
            <a:pPr eaLnBrk="1" latinLnBrk="1" hangingPunct="1">
              <a:defRPr/>
            </a:pPr>
            <a:r>
              <a:rPr lang="en-US" altLang="ko-KR" sz="1600" dirty="0"/>
              <a:t>Tech University of Korea-</a:t>
            </a:r>
            <a:r>
              <a:rPr lang="ko-KR" altLang="en-US" sz="1600" dirty="0"/>
              <a:t>빠르게 활용하는 </a:t>
            </a:r>
            <a:r>
              <a:rPr lang="ko-KR" altLang="en-US" sz="1600" dirty="0" err="1"/>
              <a:t>파이썬</a:t>
            </a:r>
            <a:r>
              <a:rPr lang="en-US" altLang="ko-KR" sz="1600" dirty="0"/>
              <a:t>3 </a:t>
            </a:r>
            <a:r>
              <a:rPr lang="ko-KR" altLang="en-US" sz="1600" dirty="0"/>
              <a:t>프로그래밍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30" r:id="rId1"/>
    <p:sldLayoutId id="2147484433" r:id="rId2"/>
    <p:sldLayoutId id="2147484434" r:id="rId3"/>
    <p:sldLayoutId id="2147484435" r:id="rId4"/>
    <p:sldLayoutId id="2147484436" r:id="rId5"/>
    <p:sldLayoutId id="2147484437" r:id="rId6"/>
    <p:sldLayoutId id="2147484438" r:id="rId7"/>
    <p:sldLayoutId id="2147484439" r:id="rId8"/>
    <p:sldLayoutId id="2147484440" r:id="rId9"/>
    <p:sldLayoutId id="2147484441" r:id="rId10"/>
    <p:sldLayoutId id="2147484431" r:id="rId11"/>
    <p:sldLayoutId id="2147484432" r:id="rId12"/>
  </p:sldLayoutIdLst>
  <p:hf hdr="0" dt="0"/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kumimoji="1" sz="2800" b="1" i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2800" b="1" i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굴림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2800" b="1" i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굴림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2800" b="1" i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굴림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2800" b="1" i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굴림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2800" b="1" i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굴림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2800" b="1" i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굴림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2800" b="1" i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굴림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2800" b="1" i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 descr="흰색 대리석"/>
          <p:cNvSpPr>
            <a:spLocks noGrp="1" noChangeArrowheads="1"/>
          </p:cNvSpPr>
          <p:nvPr>
            <p:ph type="title" idx="4294967295"/>
          </p:nvPr>
        </p:nvSpPr>
        <p:spPr>
          <a:xfrm>
            <a:off x="762000" y="1447800"/>
            <a:ext cx="7696200" cy="40386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br>
              <a:rPr lang="en-US" altLang="ko-KR" i="0" dirty="0"/>
            </a:br>
            <a:br>
              <a:rPr lang="en-US" altLang="ko-KR" i="0" dirty="0"/>
            </a:br>
            <a:r>
              <a:rPr lang="en-US" altLang="ko-KR" i="0" dirty="0"/>
              <a:t>2024-1 </a:t>
            </a:r>
            <a:r>
              <a:rPr lang="ko-KR" altLang="en-US" i="0" dirty="0"/>
              <a:t>스크립트 언어</a:t>
            </a:r>
            <a:br>
              <a:rPr lang="en-US" altLang="ko-KR" i="0" dirty="0"/>
            </a:br>
            <a:r>
              <a:rPr lang="en-US" altLang="ko-KR" i="0" dirty="0"/>
              <a:t>Term Project</a:t>
            </a:r>
            <a:br>
              <a:rPr lang="en-US" altLang="ko-KR" i="0" dirty="0"/>
            </a:br>
            <a:r>
              <a:rPr lang="ko-KR" altLang="en-US" i="0" dirty="0" err="1"/>
              <a:t>담담교수</a:t>
            </a:r>
            <a:r>
              <a:rPr lang="ko-KR" altLang="en-US" i="0" dirty="0"/>
              <a:t> </a:t>
            </a:r>
            <a:r>
              <a:rPr lang="en-US" altLang="ko-KR" i="0" dirty="0"/>
              <a:t>: </a:t>
            </a:r>
            <a:r>
              <a:rPr lang="ko-KR" altLang="en-US" i="0" dirty="0"/>
              <a:t>김영식</a:t>
            </a:r>
            <a:endParaRPr lang="en-US" altLang="ko-KR" i="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GitHub </a:t>
            </a:r>
            <a:r>
              <a:rPr lang="ko-KR" altLang="en-US" dirty="0"/>
              <a:t>업로드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685799" y="903449"/>
            <a:ext cx="7910655" cy="5116351"/>
          </a:xfrm>
        </p:spPr>
        <p:txBody>
          <a:bodyPr/>
          <a:lstStyle/>
          <a:p>
            <a:r>
              <a:rPr lang="en-US" altLang="ko-KR" sz="1600" b="1" dirty="0">
                <a:solidFill>
                  <a:schemeClr val="accent2"/>
                </a:solidFill>
              </a:rPr>
              <a:t>3</a:t>
            </a:r>
            <a:r>
              <a:rPr lang="ko-KR" altLang="en-US" sz="1600" b="1" dirty="0">
                <a:solidFill>
                  <a:schemeClr val="accent2"/>
                </a:solidFill>
              </a:rPr>
              <a:t>단계 </a:t>
            </a:r>
            <a:r>
              <a:rPr lang="en-US" altLang="ko-KR" sz="1600" b="1" dirty="0" err="1">
                <a:solidFill>
                  <a:schemeClr val="accent2"/>
                </a:solidFill>
              </a:rPr>
              <a:t>Git</a:t>
            </a:r>
            <a:r>
              <a:rPr lang="en-US" altLang="ko-KR" sz="1600" b="1" dirty="0">
                <a:solidFill>
                  <a:schemeClr val="accent2"/>
                </a:solidFill>
              </a:rPr>
              <a:t>-CMD </a:t>
            </a:r>
            <a:r>
              <a:rPr lang="ko-KR" altLang="en-US" sz="1600" b="1" dirty="0">
                <a:solidFill>
                  <a:schemeClr val="accent2"/>
                </a:solidFill>
              </a:rPr>
              <a:t>실행 후 로컬 저장소 </a:t>
            </a:r>
            <a:r>
              <a:rPr lang="en-US" altLang="ko-KR" sz="1600" b="1" dirty="0">
                <a:solidFill>
                  <a:schemeClr val="accent2"/>
                </a:solidFill>
              </a:rPr>
              <a:t>(</a:t>
            </a:r>
            <a:r>
              <a:rPr lang="ko-KR" altLang="en-US" sz="1600" b="1" dirty="0">
                <a:solidFill>
                  <a:schemeClr val="accent2"/>
                </a:solidFill>
              </a:rPr>
              <a:t>도서관리프로그램 폴더</a:t>
            </a:r>
            <a:r>
              <a:rPr lang="en-US" altLang="ko-KR" sz="1600" b="1" dirty="0">
                <a:solidFill>
                  <a:schemeClr val="accent2"/>
                </a:solidFill>
              </a:rPr>
              <a:t>) commit &amp; push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ko-KR"/>
              <a:t> 1-</a:t>
            </a:r>
            <a:fld id="{4F01B9CC-A175-4E19-A222-C0A37D463DC0}" type="slidenum">
              <a:rPr lang="en-US" altLang="ko-KR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10</a:t>
            </a:fld>
            <a:endParaRPr lang="en-US" altLang="ko-KR" sz="140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691" y="1429106"/>
            <a:ext cx="8063655" cy="459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57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GitHub </a:t>
            </a:r>
            <a:r>
              <a:rPr lang="ko-KR" altLang="en-US" dirty="0"/>
              <a:t>업로드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685799" y="903449"/>
            <a:ext cx="7910655" cy="5116351"/>
          </a:xfrm>
        </p:spPr>
        <p:txBody>
          <a:bodyPr/>
          <a:lstStyle/>
          <a:p>
            <a:r>
              <a:rPr lang="ko-KR" altLang="en-US" sz="1600" b="1" dirty="0">
                <a:solidFill>
                  <a:srgbClr val="FF0000"/>
                </a:solidFill>
              </a:rPr>
              <a:t>흔히 하는 예러</a:t>
            </a:r>
            <a:endParaRPr lang="en-US" altLang="ko-KR" sz="1600" b="1" dirty="0">
              <a:solidFill>
                <a:srgbClr val="FF0000"/>
              </a:solidFill>
            </a:endParaRPr>
          </a:p>
          <a:p>
            <a:pPr lvl="1"/>
            <a:r>
              <a:rPr lang="ko-KR" altLang="en-US" sz="1600" b="1" dirty="0">
                <a:solidFill>
                  <a:schemeClr val="tx2"/>
                </a:solidFill>
              </a:rPr>
              <a:t>타이핑 에러</a:t>
            </a:r>
            <a:r>
              <a:rPr lang="en-US" altLang="ko-KR" sz="1600" b="1" dirty="0">
                <a:solidFill>
                  <a:schemeClr val="tx2"/>
                </a:solidFill>
              </a:rPr>
              <a:t>, V3 </a:t>
            </a:r>
            <a:r>
              <a:rPr lang="ko-KR" altLang="en-US" sz="1600" b="1" dirty="0">
                <a:solidFill>
                  <a:schemeClr val="tx2"/>
                </a:solidFill>
              </a:rPr>
              <a:t>방화벽 차단</a:t>
            </a:r>
            <a:r>
              <a:rPr lang="en-US" altLang="ko-KR" sz="1600" b="1" dirty="0">
                <a:solidFill>
                  <a:schemeClr val="tx2"/>
                </a:solidFill>
              </a:rPr>
              <a:t>, </a:t>
            </a:r>
            <a:r>
              <a:rPr lang="ko-KR" altLang="en-US" sz="1600" b="1" dirty="0">
                <a:solidFill>
                  <a:schemeClr val="tx2"/>
                </a:solidFill>
              </a:rPr>
              <a:t>너무 많은 파일과 디렉터리 </a:t>
            </a:r>
            <a:r>
              <a:rPr lang="ko-KR" altLang="en-US" sz="1600" b="1" dirty="0" err="1">
                <a:solidFill>
                  <a:schemeClr val="tx2"/>
                </a:solidFill>
              </a:rPr>
              <a:t>커밋</a:t>
            </a:r>
            <a:endParaRPr lang="en-US" altLang="ko-KR" sz="1600" b="1" dirty="0">
              <a:solidFill>
                <a:schemeClr val="tx2"/>
              </a:solidFill>
            </a:endParaRPr>
          </a:p>
          <a:p>
            <a:pPr lvl="1"/>
            <a:r>
              <a:rPr lang="ko-KR" altLang="en-US" sz="1600" b="1" dirty="0">
                <a:solidFill>
                  <a:schemeClr val="tx2"/>
                </a:solidFill>
              </a:rPr>
              <a:t>해결 </a:t>
            </a:r>
            <a:r>
              <a:rPr lang="en-US" altLang="ko-KR" sz="1600" b="1" dirty="0">
                <a:solidFill>
                  <a:schemeClr val="tx2"/>
                </a:solidFill>
              </a:rPr>
              <a:t>:    </a:t>
            </a:r>
            <a:r>
              <a:rPr lang="en-US" altLang="ko-KR" sz="1600" b="1" dirty="0" err="1">
                <a:solidFill>
                  <a:schemeClr val="accent2"/>
                </a:solidFill>
              </a:rPr>
              <a:t>rmdir</a:t>
            </a:r>
            <a:r>
              <a:rPr lang="en-US" altLang="ko-KR" sz="1600" b="1" dirty="0">
                <a:solidFill>
                  <a:schemeClr val="accent2"/>
                </a:solidFill>
              </a:rPr>
              <a:t>   .</a:t>
            </a:r>
            <a:r>
              <a:rPr lang="en-US" altLang="ko-KR" sz="1600" b="1" dirty="0" err="1">
                <a:solidFill>
                  <a:schemeClr val="accent2"/>
                </a:solidFill>
              </a:rPr>
              <a:t>git</a:t>
            </a:r>
            <a:r>
              <a:rPr lang="en-US" altLang="ko-KR" sz="1600" b="1" dirty="0">
                <a:solidFill>
                  <a:schemeClr val="accent2"/>
                </a:solidFill>
              </a:rPr>
              <a:t>   /S      </a:t>
            </a:r>
            <a:r>
              <a:rPr lang="en-US" altLang="ko-KR" sz="1600" b="1" dirty="0">
                <a:solidFill>
                  <a:schemeClr val="tx2"/>
                </a:solidFill>
              </a:rPr>
              <a:t>(.</a:t>
            </a:r>
            <a:r>
              <a:rPr lang="en-US" altLang="ko-KR" sz="1600" b="1" dirty="0" err="1">
                <a:solidFill>
                  <a:schemeClr val="tx2"/>
                </a:solidFill>
              </a:rPr>
              <a:t>git</a:t>
            </a:r>
            <a:r>
              <a:rPr lang="en-US" altLang="ko-KR" sz="1600" b="1" dirty="0">
                <a:solidFill>
                  <a:schemeClr val="tx2"/>
                </a:solidFill>
              </a:rPr>
              <a:t> </a:t>
            </a:r>
            <a:r>
              <a:rPr lang="ko-KR" altLang="en-US" sz="1600" b="1" dirty="0">
                <a:solidFill>
                  <a:schemeClr val="tx2"/>
                </a:solidFill>
              </a:rPr>
              <a:t>디렉터리 삭제한 후 처음 부터 다시 실행</a:t>
            </a:r>
            <a:r>
              <a:rPr lang="en-US" altLang="ko-KR" sz="1600" b="1" dirty="0">
                <a:solidFill>
                  <a:schemeClr val="tx2"/>
                </a:solidFill>
              </a:rPr>
              <a:t>)</a:t>
            </a:r>
          </a:p>
          <a:p>
            <a:r>
              <a:rPr lang="en-US" altLang="ko-KR" sz="1600" b="1" dirty="0">
                <a:solidFill>
                  <a:srgbClr val="FF0000"/>
                </a:solidFill>
              </a:rPr>
              <a:t>[rejected] master -&gt; master (fetch first) </a:t>
            </a:r>
            <a:r>
              <a:rPr lang="ko-KR" altLang="en-US" sz="1600" b="1" dirty="0">
                <a:solidFill>
                  <a:srgbClr val="FF0000"/>
                </a:solidFill>
              </a:rPr>
              <a:t>에러</a:t>
            </a:r>
            <a:endParaRPr lang="en-US" altLang="ko-KR" sz="1600" b="1" dirty="0">
              <a:solidFill>
                <a:srgbClr val="FF0000"/>
              </a:solidFill>
            </a:endParaRPr>
          </a:p>
          <a:p>
            <a:pPr lvl="1"/>
            <a:r>
              <a:rPr lang="ko-KR" altLang="en-US" sz="1600" b="1" dirty="0">
                <a:solidFill>
                  <a:schemeClr val="tx2"/>
                </a:solidFill>
              </a:rPr>
              <a:t>해결</a:t>
            </a:r>
            <a:r>
              <a:rPr lang="en-US" altLang="ko-KR" sz="1600" b="1" dirty="0">
                <a:solidFill>
                  <a:schemeClr val="tx2"/>
                </a:solidFill>
              </a:rPr>
              <a:t>1</a:t>
            </a:r>
            <a:r>
              <a:rPr lang="ko-KR" altLang="en-US" sz="1600" b="1" dirty="0">
                <a:solidFill>
                  <a:schemeClr val="tx2"/>
                </a:solidFill>
              </a:rPr>
              <a:t> </a:t>
            </a:r>
            <a:r>
              <a:rPr lang="en-US" altLang="ko-KR" sz="1600" b="1" dirty="0">
                <a:solidFill>
                  <a:schemeClr val="tx2"/>
                </a:solidFill>
              </a:rPr>
              <a:t>: </a:t>
            </a:r>
            <a:r>
              <a:rPr lang="en-US" altLang="ko-KR" sz="1600" b="1" dirty="0" err="1">
                <a:solidFill>
                  <a:schemeClr val="tx2"/>
                </a:solidFill>
              </a:rPr>
              <a:t>git</a:t>
            </a:r>
            <a:r>
              <a:rPr lang="en-US" altLang="ko-KR" sz="1600" b="1" dirty="0">
                <a:solidFill>
                  <a:schemeClr val="tx2"/>
                </a:solidFill>
              </a:rPr>
              <a:t> pull </a:t>
            </a:r>
            <a:r>
              <a:rPr lang="ko-KR" altLang="en-US" sz="1600" b="1" dirty="0">
                <a:solidFill>
                  <a:schemeClr val="tx2"/>
                </a:solidFill>
              </a:rPr>
              <a:t>실행 후 </a:t>
            </a:r>
            <a:r>
              <a:rPr lang="en-US" altLang="ko-KR" sz="1600" b="1" dirty="0" err="1">
                <a:solidFill>
                  <a:schemeClr val="tx2"/>
                </a:solidFill>
              </a:rPr>
              <a:t>git</a:t>
            </a:r>
            <a:r>
              <a:rPr lang="en-US" altLang="ko-KR" sz="1600" b="1" dirty="0">
                <a:solidFill>
                  <a:schemeClr val="tx2"/>
                </a:solidFill>
              </a:rPr>
              <a:t> push origin master </a:t>
            </a:r>
            <a:r>
              <a:rPr lang="ko-KR" altLang="en-US" sz="1600" b="1" dirty="0">
                <a:solidFill>
                  <a:schemeClr val="tx2"/>
                </a:solidFill>
              </a:rPr>
              <a:t>실행</a:t>
            </a:r>
            <a:endParaRPr lang="en-US" altLang="ko-KR" sz="1600" b="1" dirty="0">
              <a:solidFill>
                <a:schemeClr val="tx2"/>
              </a:solidFill>
            </a:endParaRPr>
          </a:p>
          <a:p>
            <a:pPr lvl="1"/>
            <a:r>
              <a:rPr lang="ko-KR" altLang="en-US" sz="1600" b="1" dirty="0">
                <a:solidFill>
                  <a:schemeClr val="tx2"/>
                </a:solidFill>
              </a:rPr>
              <a:t>해결</a:t>
            </a:r>
            <a:r>
              <a:rPr lang="en-US" altLang="ko-KR" sz="1600" b="1" dirty="0">
                <a:solidFill>
                  <a:schemeClr val="tx2"/>
                </a:solidFill>
              </a:rPr>
              <a:t>2 : </a:t>
            </a:r>
            <a:r>
              <a:rPr lang="en-US" altLang="ko-KR" sz="1600" b="1" dirty="0" err="1">
                <a:solidFill>
                  <a:schemeClr val="tx2"/>
                </a:solidFill>
              </a:rPr>
              <a:t>git</a:t>
            </a:r>
            <a:r>
              <a:rPr lang="en-US" altLang="ko-KR" sz="1600" b="1" dirty="0">
                <a:solidFill>
                  <a:schemeClr val="tx2"/>
                </a:solidFill>
              </a:rPr>
              <a:t> push origin master –f (</a:t>
            </a:r>
            <a:r>
              <a:rPr lang="ko-KR" altLang="en-US" sz="1600" b="1" dirty="0">
                <a:solidFill>
                  <a:schemeClr val="tx2"/>
                </a:solidFill>
              </a:rPr>
              <a:t>강제로 실행</a:t>
            </a:r>
            <a:r>
              <a:rPr lang="en-US" altLang="ko-KR" sz="1600" b="1" dirty="0">
                <a:solidFill>
                  <a:schemeClr val="tx2"/>
                </a:solidFill>
              </a:rPr>
              <a:t>)</a:t>
            </a:r>
          </a:p>
          <a:p>
            <a:pPr marL="914400" lvl="2" indent="0">
              <a:buNone/>
            </a:pPr>
            <a:endParaRPr lang="en-US" altLang="ko-KR" sz="800" b="1" dirty="0">
              <a:solidFill>
                <a:schemeClr val="accent2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ko-KR"/>
              <a:t> 1-</a:t>
            </a:r>
            <a:fld id="{4F01B9CC-A175-4E19-A222-C0A37D463DC0}" type="slidenum">
              <a:rPr lang="en-US" altLang="ko-KR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11</a:t>
            </a:fld>
            <a:endParaRPr lang="en-US" altLang="ko-KR" sz="140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604" y="2730348"/>
            <a:ext cx="6795250" cy="3453122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7" name="직선 연결선 6"/>
          <p:cNvCxnSpPr/>
          <p:nvPr/>
        </p:nvCxnSpPr>
        <p:spPr>
          <a:xfrm flipV="1">
            <a:off x="2496805" y="3279794"/>
            <a:ext cx="4199669" cy="54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 flipV="1">
            <a:off x="2496804" y="3635698"/>
            <a:ext cx="4774592" cy="45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2496804" y="3929868"/>
            <a:ext cx="91987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2496804" y="4456909"/>
            <a:ext cx="109509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6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GitHub </a:t>
            </a:r>
            <a:r>
              <a:rPr lang="ko-KR" altLang="en-US" dirty="0"/>
              <a:t>업로드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ko-KR"/>
              <a:t> 1-</a:t>
            </a:r>
            <a:fld id="{4F01B9CC-A175-4E19-A222-C0A37D463DC0}" type="slidenum">
              <a:rPr lang="en-US" altLang="ko-KR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12</a:t>
            </a:fld>
            <a:endParaRPr lang="en-US" altLang="ko-KR" sz="140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00" y="1024678"/>
            <a:ext cx="7167831" cy="51023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3826" y="741276"/>
            <a:ext cx="5625920" cy="1956842"/>
          </a:xfrm>
          <a:prstGeom prst="rect">
            <a:avLst/>
          </a:prstGeom>
          <a:ln>
            <a:solidFill>
              <a:srgbClr val="FF0000"/>
            </a:solidFill>
          </a:ln>
        </p:spPr>
      </p:pic>
      <p:cxnSp>
        <p:nvCxnSpPr>
          <p:cNvPr id="14" name="직선 연결선 13"/>
          <p:cNvCxnSpPr/>
          <p:nvPr/>
        </p:nvCxnSpPr>
        <p:spPr>
          <a:xfrm flipV="1">
            <a:off x="1155315" y="2633691"/>
            <a:ext cx="1336010" cy="39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 flipV="1">
            <a:off x="1155315" y="2885387"/>
            <a:ext cx="2365395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 flipV="1">
            <a:off x="1155315" y="3608324"/>
            <a:ext cx="5800051" cy="98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1155315" y="3864695"/>
            <a:ext cx="1182697" cy="60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1155314" y="4428725"/>
            <a:ext cx="1976639" cy="79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 flipV="1">
            <a:off x="4625840" y="1210074"/>
            <a:ext cx="2474629" cy="61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22366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GitHub </a:t>
            </a:r>
            <a:r>
              <a:rPr lang="ko-KR" altLang="en-US" dirty="0"/>
              <a:t>업로드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ko-KR"/>
              <a:t> 1-</a:t>
            </a:r>
            <a:fld id="{4F01B9CC-A175-4E19-A222-C0A37D463DC0}" type="slidenum">
              <a:rPr lang="en-US" altLang="ko-KR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13</a:t>
            </a:fld>
            <a:endParaRPr lang="en-US" altLang="ko-KR" sz="140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54" y="839398"/>
            <a:ext cx="5888674" cy="453201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아래쪽 화살표 9"/>
          <p:cNvSpPr/>
          <p:nvPr/>
        </p:nvSpPr>
        <p:spPr>
          <a:xfrm rot="8450422">
            <a:off x="863358" y="5150706"/>
            <a:ext cx="268297" cy="99925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000" y="1818461"/>
            <a:ext cx="6168473" cy="413269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62360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22" name="Rectangle 2" descr="흰색 대리석"/>
          <p:cNvSpPr>
            <a:spLocks noGrp="1" noChangeArrowheads="1"/>
          </p:cNvSpPr>
          <p:nvPr>
            <p:ph type="title"/>
          </p:nvPr>
        </p:nvSpPr>
        <p:spPr>
          <a:xfrm>
            <a:off x="153988" y="157163"/>
            <a:ext cx="7772400" cy="457200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국가 공공 데이터 포털 </a:t>
            </a:r>
            <a:r>
              <a:rPr lang="en-US" altLang="ko-KR" dirty="0"/>
              <a:t>(http://www.data.go.kr)</a:t>
            </a:r>
          </a:p>
        </p:txBody>
      </p:sp>
      <p:sp>
        <p:nvSpPr>
          <p:cNvPr id="1028" name="Rectangle 33"/>
          <p:cNvSpPr>
            <a:spLocks noChangeArrowheads="1"/>
          </p:cNvSpPr>
          <p:nvPr/>
        </p:nvSpPr>
        <p:spPr bwMode="auto">
          <a:xfrm>
            <a:off x="266700" y="803275"/>
            <a:ext cx="8072438" cy="4230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ko-KR" altLang="en-US" sz="2000" dirty="0" err="1">
                <a:latin typeface="+mj-lt"/>
              </a:rPr>
              <a:t>공공데이터</a:t>
            </a:r>
            <a:r>
              <a:rPr lang="ko-KR" altLang="en-US" sz="2000" dirty="0">
                <a:latin typeface="+mj-lt"/>
              </a:rPr>
              <a:t> </a:t>
            </a:r>
            <a:r>
              <a:rPr lang="en-US" altLang="ko-KR" sz="2000" dirty="0" err="1">
                <a:latin typeface="+mj-lt"/>
              </a:rPr>
              <a:t>OpenAPI</a:t>
            </a:r>
            <a:r>
              <a:rPr lang="en-US" altLang="ko-KR" sz="2000" dirty="0">
                <a:latin typeface="+mj-lt"/>
              </a:rPr>
              <a:t> </a:t>
            </a:r>
            <a:r>
              <a:rPr lang="ko-KR" altLang="en-US" sz="2000" dirty="0">
                <a:latin typeface="+mj-lt"/>
              </a:rPr>
              <a:t>국회입법정보</a:t>
            </a:r>
            <a:endParaRPr lang="en-US" altLang="ko-KR" sz="2000" dirty="0">
              <a:latin typeface="+mj-lt"/>
            </a:endParaRPr>
          </a:p>
          <a:p>
            <a:pPr marL="800100" lvl="1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ko-KR" altLang="en-US" sz="2000" dirty="0">
                <a:latin typeface="+mj-lt"/>
              </a:rPr>
              <a:t>국회 </a:t>
            </a:r>
            <a:r>
              <a:rPr lang="ko-KR" altLang="en-US" sz="2000" dirty="0" err="1">
                <a:latin typeface="+mj-lt"/>
              </a:rPr>
              <a:t>의원정보</a:t>
            </a:r>
            <a:r>
              <a:rPr lang="en-US" altLang="ko-KR" sz="2000" dirty="0">
                <a:latin typeface="+mj-lt"/>
              </a:rPr>
              <a:t>, </a:t>
            </a:r>
            <a:r>
              <a:rPr lang="ko-KR" altLang="en-US" sz="2000" dirty="0">
                <a:latin typeface="+mj-lt"/>
              </a:rPr>
              <a:t>회의록</a:t>
            </a:r>
            <a:r>
              <a:rPr lang="en-US" altLang="ko-KR" sz="2000" dirty="0">
                <a:latin typeface="+mj-lt"/>
              </a:rPr>
              <a:t>, </a:t>
            </a:r>
            <a:r>
              <a:rPr lang="ko-KR" altLang="en-US" sz="2000" dirty="0">
                <a:latin typeface="+mj-lt"/>
              </a:rPr>
              <a:t>의사일정</a:t>
            </a:r>
            <a:r>
              <a:rPr lang="en-US" altLang="ko-KR" sz="2000" dirty="0">
                <a:latin typeface="+mj-lt"/>
              </a:rPr>
              <a:t>, </a:t>
            </a:r>
            <a:r>
              <a:rPr lang="ko-KR" altLang="en-US" sz="2000" dirty="0">
                <a:latin typeface="+mj-lt"/>
              </a:rPr>
              <a:t>국회의원 정보 등 </a:t>
            </a:r>
            <a:r>
              <a:rPr lang="ko-KR" altLang="en-US" sz="2000" dirty="0" err="1">
                <a:latin typeface="+mj-lt"/>
              </a:rPr>
              <a:t>입법관련</a:t>
            </a:r>
            <a:r>
              <a:rPr lang="ko-KR" altLang="en-US" sz="2000" dirty="0">
                <a:latin typeface="+mj-lt"/>
              </a:rPr>
              <a:t> 정보를 민간 및 공공기관에서 활용할 수 있도록 표준화 방식으로 개방한 공유 서비스</a:t>
            </a:r>
            <a:endParaRPr lang="en-US" altLang="ko-KR" sz="2000" dirty="0">
              <a:latin typeface="+mj-lt"/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r>
              <a:rPr lang="en-US" altLang="ko-KR" sz="1200"/>
              <a:t> 1-</a:t>
            </a:r>
            <a:fld id="{53977EF7-2926-4694-9849-B648A4702B5D}" type="slidenum">
              <a:rPr lang="en-US" altLang="ko-KR" sz="1200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14</a:t>
            </a:fld>
            <a:endParaRPr lang="en-US" altLang="ko-KR" sz="140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827" y="2151852"/>
            <a:ext cx="4864613" cy="391640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아래쪽 화살표 2"/>
          <p:cNvSpPr/>
          <p:nvPr/>
        </p:nvSpPr>
        <p:spPr>
          <a:xfrm rot="2350049">
            <a:off x="4816351" y="1856177"/>
            <a:ext cx="280651" cy="591349"/>
          </a:xfrm>
          <a:prstGeom prst="downArrow">
            <a:avLst/>
          </a:prstGeom>
          <a:solidFill>
            <a:srgbClr val="FF00FF"/>
          </a:solidFill>
          <a:ln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아래쪽 화살표 6"/>
          <p:cNvSpPr/>
          <p:nvPr/>
        </p:nvSpPr>
        <p:spPr>
          <a:xfrm rot="2350049">
            <a:off x="3769628" y="4543711"/>
            <a:ext cx="280651" cy="591349"/>
          </a:xfrm>
          <a:prstGeom prst="downArrow">
            <a:avLst/>
          </a:prstGeom>
          <a:solidFill>
            <a:srgbClr val="FF00FF"/>
          </a:solidFill>
          <a:ln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아래쪽 화살표 8"/>
          <p:cNvSpPr/>
          <p:nvPr/>
        </p:nvSpPr>
        <p:spPr>
          <a:xfrm rot="2350049">
            <a:off x="3769627" y="2758995"/>
            <a:ext cx="280651" cy="591349"/>
          </a:xfrm>
          <a:prstGeom prst="downArrow">
            <a:avLst/>
          </a:prstGeom>
          <a:solidFill>
            <a:srgbClr val="FF00FF"/>
          </a:solidFill>
          <a:ln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22" name="Rectangle 2" descr="흰색 대리석"/>
          <p:cNvSpPr>
            <a:spLocks noGrp="1" noChangeArrowheads="1"/>
          </p:cNvSpPr>
          <p:nvPr>
            <p:ph type="title"/>
          </p:nvPr>
        </p:nvSpPr>
        <p:spPr>
          <a:xfrm>
            <a:off x="153988" y="157163"/>
            <a:ext cx="7772400" cy="457200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국가 공공 데이터 포털 </a:t>
            </a:r>
            <a:r>
              <a:rPr lang="en-US" altLang="ko-KR" dirty="0"/>
              <a:t>(http://www.data.go.kr)</a:t>
            </a:r>
          </a:p>
        </p:txBody>
      </p:sp>
      <p:sp>
        <p:nvSpPr>
          <p:cNvPr id="1028" name="Rectangle 33"/>
          <p:cNvSpPr>
            <a:spLocks noChangeArrowheads="1"/>
          </p:cNvSpPr>
          <p:nvPr/>
        </p:nvSpPr>
        <p:spPr bwMode="auto">
          <a:xfrm>
            <a:off x="266700" y="803275"/>
            <a:ext cx="8072438" cy="4230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altLang="ko-KR" sz="2000" dirty="0" err="1">
                <a:latin typeface="+mj-lt"/>
              </a:rPr>
              <a:t>OpenAPI</a:t>
            </a:r>
            <a:r>
              <a:rPr lang="en-US" altLang="ko-KR" sz="2000" dirty="0">
                <a:latin typeface="+mj-lt"/>
              </a:rPr>
              <a:t> </a:t>
            </a:r>
            <a:r>
              <a:rPr lang="ko-KR" altLang="en-US" sz="2000" dirty="0">
                <a:latin typeface="+mj-lt"/>
              </a:rPr>
              <a:t>통합검색</a:t>
            </a:r>
            <a:endParaRPr lang="en-US" altLang="ko-KR" sz="2000" dirty="0">
              <a:latin typeface="+mj-lt"/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r>
              <a:rPr lang="en-US" altLang="ko-KR" sz="1200"/>
              <a:t> 1-</a:t>
            </a:r>
            <a:fld id="{53977EF7-2926-4694-9849-B648A4702B5D}" type="slidenum">
              <a:rPr lang="en-US" altLang="ko-KR" sz="1200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15</a:t>
            </a:fld>
            <a:endParaRPr lang="en-US" altLang="ko-KR" sz="140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870" y="1408063"/>
            <a:ext cx="5913286" cy="471348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아래쪽 화살표 6"/>
          <p:cNvSpPr/>
          <p:nvPr/>
        </p:nvSpPr>
        <p:spPr>
          <a:xfrm rot="2350049">
            <a:off x="2023872" y="2343492"/>
            <a:ext cx="280651" cy="591349"/>
          </a:xfrm>
          <a:prstGeom prst="downArrow">
            <a:avLst/>
          </a:prstGeom>
          <a:solidFill>
            <a:srgbClr val="FF00FF"/>
          </a:solidFill>
          <a:ln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아래쪽 화살표 8"/>
          <p:cNvSpPr/>
          <p:nvPr/>
        </p:nvSpPr>
        <p:spPr>
          <a:xfrm rot="2350049">
            <a:off x="1519218" y="4379445"/>
            <a:ext cx="280651" cy="591349"/>
          </a:xfrm>
          <a:prstGeom prst="downArrow">
            <a:avLst/>
          </a:prstGeom>
          <a:solidFill>
            <a:srgbClr val="FF00FF"/>
          </a:solidFill>
          <a:ln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07540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22" name="Rectangle 2" descr="흰색 대리석"/>
          <p:cNvSpPr>
            <a:spLocks noGrp="1" noChangeArrowheads="1"/>
          </p:cNvSpPr>
          <p:nvPr>
            <p:ph type="title"/>
          </p:nvPr>
        </p:nvSpPr>
        <p:spPr>
          <a:xfrm>
            <a:off x="153988" y="157163"/>
            <a:ext cx="7772400" cy="457200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국가 공공 데이터 포털 </a:t>
            </a:r>
            <a:r>
              <a:rPr lang="en-US" altLang="ko-KR" dirty="0"/>
              <a:t>(http://www.data.go.kr)</a:t>
            </a:r>
          </a:p>
        </p:txBody>
      </p:sp>
      <p:sp>
        <p:nvSpPr>
          <p:cNvPr id="1028" name="Rectangle 33"/>
          <p:cNvSpPr>
            <a:spLocks noChangeArrowheads="1"/>
          </p:cNvSpPr>
          <p:nvPr/>
        </p:nvSpPr>
        <p:spPr bwMode="auto">
          <a:xfrm>
            <a:off x="266700" y="803275"/>
            <a:ext cx="8072438" cy="4230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ko-KR" altLang="en-US" sz="2000" dirty="0">
                <a:latin typeface="+mj-lt"/>
              </a:rPr>
              <a:t>활용 신청</a:t>
            </a:r>
            <a:endParaRPr lang="en-US" altLang="ko-KR" sz="2000" dirty="0">
              <a:latin typeface="+mj-lt"/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r>
              <a:rPr lang="en-US" altLang="ko-KR" sz="1200"/>
              <a:t> 1-</a:t>
            </a:r>
            <a:fld id="{53977EF7-2926-4694-9849-B648A4702B5D}" type="slidenum">
              <a:rPr lang="en-US" altLang="ko-KR" sz="1200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16</a:t>
            </a:fld>
            <a:endParaRPr lang="en-US" altLang="ko-KR" sz="140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79" y="1235366"/>
            <a:ext cx="5239993" cy="411640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아래쪽 화살표 6"/>
          <p:cNvSpPr/>
          <p:nvPr/>
        </p:nvSpPr>
        <p:spPr>
          <a:xfrm rot="2350049">
            <a:off x="3950749" y="2770492"/>
            <a:ext cx="280651" cy="591349"/>
          </a:xfrm>
          <a:prstGeom prst="downArrow">
            <a:avLst/>
          </a:prstGeom>
          <a:solidFill>
            <a:srgbClr val="FF00FF"/>
          </a:solidFill>
          <a:ln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 descr="합체.png"/>
          <p:cNvPicPr/>
          <p:nvPr/>
        </p:nvPicPr>
        <p:blipFill>
          <a:blip r:embed="rId4" cstate="print"/>
          <a:srcRect t="868" b="4925"/>
          <a:stretch>
            <a:fillRect/>
          </a:stretch>
        </p:blipFill>
        <p:spPr>
          <a:xfrm>
            <a:off x="4239772" y="919875"/>
            <a:ext cx="4597603" cy="524545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아래쪽 화살표 9"/>
          <p:cNvSpPr/>
          <p:nvPr/>
        </p:nvSpPr>
        <p:spPr>
          <a:xfrm rot="2350049">
            <a:off x="5335608" y="1669348"/>
            <a:ext cx="280651" cy="591349"/>
          </a:xfrm>
          <a:prstGeom prst="downArrow">
            <a:avLst/>
          </a:prstGeom>
          <a:solidFill>
            <a:srgbClr val="FF00FF"/>
          </a:solidFill>
          <a:ln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아래쪽 화살표 10"/>
          <p:cNvSpPr/>
          <p:nvPr/>
        </p:nvSpPr>
        <p:spPr>
          <a:xfrm rot="2350049">
            <a:off x="7490523" y="2811442"/>
            <a:ext cx="280651" cy="591349"/>
          </a:xfrm>
          <a:prstGeom prst="downArrow">
            <a:avLst/>
          </a:prstGeom>
          <a:solidFill>
            <a:srgbClr val="FF00FF"/>
          </a:solidFill>
          <a:ln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아래쪽 화살표 11"/>
          <p:cNvSpPr/>
          <p:nvPr/>
        </p:nvSpPr>
        <p:spPr>
          <a:xfrm rot="2350049">
            <a:off x="4744528" y="3315761"/>
            <a:ext cx="280651" cy="591349"/>
          </a:xfrm>
          <a:prstGeom prst="downArrow">
            <a:avLst/>
          </a:prstGeom>
          <a:solidFill>
            <a:srgbClr val="FF00FF"/>
          </a:solidFill>
          <a:ln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5940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22" name="Rectangle 2" descr="흰색 대리석"/>
          <p:cNvSpPr>
            <a:spLocks noGrp="1" noChangeArrowheads="1"/>
          </p:cNvSpPr>
          <p:nvPr>
            <p:ph type="title"/>
          </p:nvPr>
        </p:nvSpPr>
        <p:spPr>
          <a:xfrm>
            <a:off x="153988" y="157163"/>
            <a:ext cx="7772400" cy="457200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국가 공공 데이터 포털 </a:t>
            </a:r>
            <a:r>
              <a:rPr lang="en-US" altLang="ko-KR" dirty="0"/>
              <a:t>(http://www.data.go.kr)</a:t>
            </a:r>
          </a:p>
        </p:txBody>
      </p:sp>
      <p:sp>
        <p:nvSpPr>
          <p:cNvPr id="1028" name="Rectangle 33"/>
          <p:cNvSpPr>
            <a:spLocks noChangeArrowheads="1"/>
          </p:cNvSpPr>
          <p:nvPr/>
        </p:nvSpPr>
        <p:spPr bwMode="auto">
          <a:xfrm>
            <a:off x="266700" y="803275"/>
            <a:ext cx="8072438" cy="4230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altLang="ko-KR" sz="2000" dirty="0">
                <a:latin typeface="+mj-lt"/>
              </a:rPr>
              <a:t>API </a:t>
            </a:r>
            <a:r>
              <a:rPr lang="ko-KR" altLang="en-US" sz="2000" dirty="0">
                <a:latin typeface="+mj-lt"/>
              </a:rPr>
              <a:t>키 발급</a:t>
            </a:r>
            <a:endParaRPr lang="en-US" altLang="ko-KR" sz="2000" dirty="0">
              <a:latin typeface="+mj-lt"/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r>
              <a:rPr lang="en-US" altLang="ko-KR" sz="1200"/>
              <a:t> 1-</a:t>
            </a:r>
            <a:fld id="{53977EF7-2926-4694-9849-B648A4702B5D}" type="slidenum">
              <a:rPr lang="en-US" altLang="ko-KR" sz="1200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17</a:t>
            </a:fld>
            <a:endParaRPr lang="en-US" altLang="ko-KR" sz="140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856" y="1361825"/>
            <a:ext cx="5411693" cy="380423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아래쪽 화살표 6"/>
          <p:cNvSpPr/>
          <p:nvPr/>
        </p:nvSpPr>
        <p:spPr>
          <a:xfrm rot="2350049">
            <a:off x="1125899" y="3396066"/>
            <a:ext cx="280651" cy="591349"/>
          </a:xfrm>
          <a:prstGeom prst="downArrow">
            <a:avLst/>
          </a:prstGeom>
          <a:solidFill>
            <a:srgbClr val="FF00FF"/>
          </a:solidFill>
          <a:ln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0509" y="4009606"/>
            <a:ext cx="5532254" cy="204871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033933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22" name="Rectangle 2" descr="흰색 대리석"/>
          <p:cNvSpPr>
            <a:spLocks noGrp="1" noChangeArrowheads="1"/>
          </p:cNvSpPr>
          <p:nvPr>
            <p:ph type="title"/>
          </p:nvPr>
        </p:nvSpPr>
        <p:spPr>
          <a:xfrm>
            <a:off x="153988" y="157163"/>
            <a:ext cx="7772400" cy="457200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국가 공공 데이터 포털 </a:t>
            </a:r>
            <a:r>
              <a:rPr lang="en-US" altLang="ko-KR" dirty="0"/>
              <a:t>(http://www.data.go.kr)</a:t>
            </a:r>
          </a:p>
        </p:txBody>
      </p:sp>
      <p:sp>
        <p:nvSpPr>
          <p:cNvPr id="1028" name="Rectangle 33"/>
          <p:cNvSpPr>
            <a:spLocks noChangeArrowheads="1"/>
          </p:cNvSpPr>
          <p:nvPr/>
        </p:nvSpPr>
        <p:spPr bwMode="auto">
          <a:xfrm>
            <a:off x="266700" y="803275"/>
            <a:ext cx="8072438" cy="4230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ko-KR" altLang="en-US" sz="2000" dirty="0" err="1">
                <a:latin typeface="+mj-lt"/>
              </a:rPr>
              <a:t>공공데이터</a:t>
            </a:r>
            <a:r>
              <a:rPr lang="ko-KR" altLang="en-US" sz="2000" dirty="0">
                <a:latin typeface="+mj-lt"/>
              </a:rPr>
              <a:t> </a:t>
            </a:r>
            <a:r>
              <a:rPr lang="en-US" altLang="ko-KR" sz="2000" dirty="0" err="1">
                <a:latin typeface="+mj-lt"/>
              </a:rPr>
              <a:t>OpenAPI</a:t>
            </a:r>
            <a:r>
              <a:rPr lang="en-US" altLang="ko-KR" sz="2000" dirty="0">
                <a:latin typeface="+mj-lt"/>
              </a:rPr>
              <a:t> </a:t>
            </a:r>
            <a:r>
              <a:rPr lang="ko-KR" altLang="en-US" sz="2000" dirty="0">
                <a:latin typeface="+mj-lt"/>
              </a:rPr>
              <a:t>국회입법정보 </a:t>
            </a:r>
            <a:r>
              <a:rPr lang="en-US" altLang="ko-KR" sz="2000" dirty="0">
                <a:latin typeface="+mj-lt"/>
              </a:rPr>
              <a:t>URL </a:t>
            </a:r>
            <a:r>
              <a:rPr lang="ko-KR" altLang="en-US" sz="2000" dirty="0">
                <a:latin typeface="+mj-lt"/>
              </a:rPr>
              <a:t>예시</a:t>
            </a:r>
            <a:endParaRPr lang="en-US" altLang="ko-KR" sz="2000" dirty="0">
              <a:latin typeface="+mj-lt"/>
            </a:endParaRPr>
          </a:p>
          <a:p>
            <a:pPr marL="800100" lvl="1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altLang="ko-KR" sz="1400" dirty="0">
                <a:solidFill>
                  <a:schemeClr val="accent2"/>
                </a:solidFill>
              </a:rPr>
              <a:t>http://apis.data.go.kr/9710000/NationalAssemblyInfoService/getMemberCurrStateList?ServiceKey=sea100UMmw23Xycs33F1EQnumONR%2F9ElxBLzkilU9Yr1oT4TrCot8Y2p0jyuJP72x9rG9D8CN5yuEs6AS2sAiw%3D%3D</a:t>
            </a:r>
            <a:endParaRPr lang="en-US" altLang="ko-KR" sz="14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r>
              <a:rPr lang="en-US" altLang="ko-KR" sz="1200"/>
              <a:t> 1-</a:t>
            </a:r>
            <a:fld id="{53977EF7-2926-4694-9849-B648A4702B5D}" type="slidenum">
              <a:rPr lang="en-US" altLang="ko-KR" sz="1200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18</a:t>
            </a:fld>
            <a:endParaRPr lang="en-US" altLang="ko-KR" sz="140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1241" y="1870633"/>
            <a:ext cx="5334935" cy="44019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69921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22" name="Rectangle 2" descr="흰색 대리석"/>
          <p:cNvSpPr>
            <a:spLocks noGrp="1" noChangeArrowheads="1"/>
          </p:cNvSpPr>
          <p:nvPr>
            <p:ph type="title"/>
          </p:nvPr>
        </p:nvSpPr>
        <p:spPr>
          <a:xfrm>
            <a:off x="153988" y="157163"/>
            <a:ext cx="7772400" cy="457200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 err="1"/>
              <a:t>텀프로젝트</a:t>
            </a:r>
            <a:r>
              <a:rPr lang="ko-KR" altLang="en-US" dirty="0"/>
              <a:t> 개요 </a:t>
            </a:r>
            <a:endParaRPr lang="en-US" altLang="ko-KR" dirty="0"/>
          </a:p>
        </p:txBody>
      </p:sp>
      <p:sp>
        <p:nvSpPr>
          <p:cNvPr id="1028" name="Rectangle 33"/>
          <p:cNvSpPr>
            <a:spLocks noChangeArrowheads="1"/>
          </p:cNvSpPr>
          <p:nvPr/>
        </p:nvSpPr>
        <p:spPr bwMode="auto">
          <a:xfrm>
            <a:off x="266699" y="689549"/>
            <a:ext cx="8784218" cy="50254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altLang="ko-KR" sz="1800" dirty="0">
              <a:latin typeface="+mj-lt"/>
            </a:endParaRPr>
          </a:p>
          <a:p>
            <a:pPr marL="342900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altLang="ko-KR" sz="1800" dirty="0">
              <a:latin typeface="+mj-lt"/>
            </a:endParaRPr>
          </a:p>
          <a:p>
            <a:pPr marL="342900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ko-KR" altLang="en-US" sz="1800" dirty="0">
                <a:latin typeface="+mj-lt"/>
              </a:rPr>
              <a:t>목적</a:t>
            </a:r>
            <a:endParaRPr lang="en-US" altLang="ko-KR" sz="1800" dirty="0">
              <a:latin typeface="+mj-lt"/>
            </a:endParaRPr>
          </a:p>
          <a:p>
            <a:pPr marL="800100" lvl="1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ko-KR" altLang="en-US" sz="1800" dirty="0" err="1">
                <a:latin typeface="+mj-lt"/>
              </a:rPr>
              <a:t>파이썬</a:t>
            </a:r>
            <a:r>
              <a:rPr lang="ko-KR" altLang="en-US" sz="1800" dirty="0">
                <a:latin typeface="+mj-lt"/>
              </a:rPr>
              <a:t> 모듈과</a:t>
            </a:r>
            <a:r>
              <a:rPr lang="en-US" altLang="ko-KR" sz="1800" dirty="0">
                <a:latin typeface="+mj-lt"/>
              </a:rPr>
              <a:t> </a:t>
            </a:r>
            <a:r>
              <a:rPr lang="ko-KR" altLang="en-US" sz="1800" dirty="0">
                <a:latin typeface="+mj-lt"/>
              </a:rPr>
              <a:t>다양한 </a:t>
            </a:r>
            <a:r>
              <a:rPr lang="en-US" altLang="ko-KR" sz="1800" dirty="0" err="1">
                <a:latin typeface="+mj-lt"/>
              </a:rPr>
              <a:t>OpenAPI</a:t>
            </a:r>
            <a:r>
              <a:rPr lang="en-US" altLang="ko-KR" sz="1800" dirty="0">
                <a:latin typeface="+mj-lt"/>
              </a:rPr>
              <a:t>(</a:t>
            </a:r>
            <a:r>
              <a:rPr lang="ko-KR" altLang="en-US" sz="1800" dirty="0">
                <a:latin typeface="+mj-lt"/>
              </a:rPr>
              <a:t>국가공공데이터</a:t>
            </a:r>
            <a:r>
              <a:rPr lang="en-US" altLang="ko-KR" sz="1800" dirty="0">
                <a:latin typeface="+mj-lt"/>
              </a:rPr>
              <a:t>, </a:t>
            </a:r>
            <a:r>
              <a:rPr lang="ko-KR" altLang="en-US" sz="1800" dirty="0">
                <a:latin typeface="+mj-lt"/>
              </a:rPr>
              <a:t>다음</a:t>
            </a:r>
            <a:r>
              <a:rPr lang="en-US" altLang="ko-KR" sz="1800" dirty="0">
                <a:latin typeface="+mj-lt"/>
              </a:rPr>
              <a:t>, </a:t>
            </a:r>
            <a:r>
              <a:rPr lang="ko-KR" altLang="en-US" sz="1800" dirty="0">
                <a:latin typeface="+mj-lt"/>
              </a:rPr>
              <a:t>구글</a:t>
            </a:r>
            <a:r>
              <a:rPr lang="en-US" altLang="ko-KR" sz="1800" dirty="0">
                <a:latin typeface="+mj-lt"/>
              </a:rPr>
              <a:t>, </a:t>
            </a:r>
            <a:r>
              <a:rPr lang="ko-KR" altLang="en-US" sz="1800" dirty="0">
                <a:latin typeface="+mj-lt"/>
              </a:rPr>
              <a:t>네이버</a:t>
            </a:r>
            <a:r>
              <a:rPr lang="en-US" altLang="ko-KR" sz="1800" dirty="0">
                <a:latin typeface="+mj-lt"/>
              </a:rPr>
              <a:t>), </a:t>
            </a:r>
            <a:r>
              <a:rPr lang="ko-KR" altLang="en-US" sz="1800" dirty="0">
                <a:latin typeface="+mj-lt"/>
              </a:rPr>
              <a:t>구글 </a:t>
            </a:r>
            <a:r>
              <a:rPr lang="ko-KR" altLang="en-US" sz="1800" dirty="0" err="1">
                <a:latin typeface="+mj-lt"/>
              </a:rPr>
              <a:t>앱엔진</a:t>
            </a:r>
            <a:r>
              <a:rPr lang="ko-KR" altLang="en-US" sz="1800" dirty="0">
                <a:latin typeface="+mj-lt"/>
              </a:rPr>
              <a:t> 등을 활용한 응용 프로그램 개발</a:t>
            </a:r>
            <a:endParaRPr lang="en-US" altLang="ko-KR" sz="1800" dirty="0">
              <a:latin typeface="+mj-lt"/>
            </a:endParaRPr>
          </a:p>
          <a:p>
            <a:pPr marL="342900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altLang="ko-KR" sz="1800" dirty="0">
                <a:latin typeface="+mj-lt"/>
              </a:rPr>
              <a:t>Requirement</a:t>
            </a:r>
          </a:p>
          <a:p>
            <a:pPr marL="800100" lvl="1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altLang="ko-KR" sz="1800" dirty="0">
                <a:latin typeface="+mj-lt"/>
              </a:rPr>
              <a:t>1</a:t>
            </a:r>
            <a:r>
              <a:rPr lang="ko-KR" altLang="en-US" sz="1800" dirty="0">
                <a:latin typeface="+mj-lt"/>
              </a:rPr>
              <a:t>인 </a:t>
            </a:r>
            <a:r>
              <a:rPr lang="en-US" altLang="ko-KR" sz="1800" dirty="0">
                <a:latin typeface="+mj-lt"/>
              </a:rPr>
              <a:t>~ 2</a:t>
            </a:r>
            <a:r>
              <a:rPr lang="ko-KR" altLang="en-US" sz="1800" dirty="0">
                <a:latin typeface="+mj-lt"/>
              </a:rPr>
              <a:t>인 팀 구성</a:t>
            </a:r>
            <a:endParaRPr lang="en-US" altLang="ko-KR" sz="1800" dirty="0">
              <a:latin typeface="+mj-lt"/>
            </a:endParaRPr>
          </a:p>
          <a:p>
            <a:pPr marL="800100" lvl="1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ko-KR" altLang="en-US" sz="1800" dirty="0">
                <a:latin typeface="+mj-lt"/>
              </a:rPr>
              <a:t>도서관리 프로그램처럼 기능</a:t>
            </a:r>
            <a:r>
              <a:rPr lang="en-US" altLang="ko-KR" sz="1800" dirty="0">
                <a:latin typeface="+mj-lt"/>
              </a:rPr>
              <a:t> 5</a:t>
            </a:r>
            <a:r>
              <a:rPr lang="ko-KR" altLang="en-US" sz="1800" dirty="0">
                <a:latin typeface="+mj-lt"/>
              </a:rPr>
              <a:t>가지 이상 구현 </a:t>
            </a:r>
            <a:r>
              <a:rPr lang="en-US" altLang="ko-KR" sz="1800" dirty="0">
                <a:latin typeface="+mj-lt"/>
              </a:rPr>
              <a:t>(</a:t>
            </a:r>
            <a:r>
              <a:rPr lang="ko-KR" altLang="en-US" sz="1800" dirty="0">
                <a:latin typeface="+mj-lt"/>
              </a:rPr>
              <a:t>검색</a:t>
            </a:r>
            <a:r>
              <a:rPr lang="en-US" altLang="ko-KR" sz="1800" dirty="0">
                <a:latin typeface="+mj-lt"/>
              </a:rPr>
              <a:t>, </a:t>
            </a:r>
            <a:r>
              <a:rPr lang="ko-KR" altLang="en-US" sz="1800" dirty="0">
                <a:latin typeface="+mj-lt"/>
              </a:rPr>
              <a:t>지도연동</a:t>
            </a:r>
            <a:r>
              <a:rPr lang="en-US" altLang="ko-KR" sz="1800" dirty="0">
                <a:latin typeface="+mj-lt"/>
              </a:rPr>
              <a:t>, </a:t>
            </a:r>
            <a:r>
              <a:rPr lang="ko-KR" altLang="en-US" sz="1800" dirty="0">
                <a:latin typeface="+mj-lt"/>
              </a:rPr>
              <a:t>이미지</a:t>
            </a:r>
            <a:r>
              <a:rPr lang="en-US" altLang="ko-KR" sz="1800" dirty="0">
                <a:latin typeface="+mj-lt"/>
              </a:rPr>
              <a:t>, </a:t>
            </a:r>
            <a:r>
              <a:rPr lang="ko-KR" altLang="en-US" sz="1800" dirty="0">
                <a:latin typeface="+mj-lt"/>
              </a:rPr>
              <a:t>멀티미디어</a:t>
            </a:r>
            <a:r>
              <a:rPr lang="en-US" altLang="ko-KR" sz="1800" dirty="0">
                <a:latin typeface="+mj-lt"/>
              </a:rPr>
              <a:t>, </a:t>
            </a:r>
            <a:r>
              <a:rPr lang="ko-KR" altLang="en-US" sz="1800" dirty="0">
                <a:latin typeface="+mj-lt"/>
              </a:rPr>
              <a:t>그래프</a:t>
            </a:r>
            <a:r>
              <a:rPr lang="en-US" altLang="ko-KR" sz="1800" dirty="0">
                <a:latin typeface="+mj-lt"/>
              </a:rPr>
              <a:t>, </a:t>
            </a:r>
            <a:r>
              <a:rPr lang="ko-KR" altLang="en-US" sz="1800" dirty="0">
                <a:latin typeface="+mj-lt"/>
              </a:rPr>
              <a:t>갱신</a:t>
            </a:r>
            <a:r>
              <a:rPr lang="en-US" altLang="ko-KR" sz="1800" dirty="0">
                <a:latin typeface="+mj-lt"/>
              </a:rPr>
              <a:t>, Gmail </a:t>
            </a:r>
            <a:r>
              <a:rPr lang="ko-KR" altLang="en-US" sz="1800" dirty="0">
                <a:latin typeface="+mj-lt"/>
              </a:rPr>
              <a:t>등</a:t>
            </a:r>
            <a:r>
              <a:rPr lang="en-US" altLang="ko-KR" sz="1800" dirty="0">
                <a:latin typeface="+mj-lt"/>
              </a:rPr>
              <a:t>)</a:t>
            </a:r>
          </a:p>
          <a:p>
            <a:pPr marL="800100" lvl="1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altLang="ko-KR" sz="1800" dirty="0" err="1"/>
              <a:t>OpenAPI</a:t>
            </a:r>
            <a:r>
              <a:rPr lang="en-US" altLang="ko-KR" sz="1800" dirty="0"/>
              <a:t>(</a:t>
            </a:r>
            <a:r>
              <a:rPr lang="ko-KR" altLang="en-US" sz="1800" dirty="0"/>
              <a:t>국가공공데이터</a:t>
            </a:r>
            <a:r>
              <a:rPr lang="en-US" altLang="ko-KR" sz="1800" dirty="0"/>
              <a:t>, </a:t>
            </a:r>
            <a:r>
              <a:rPr lang="ko-KR" altLang="en-US" sz="1800" dirty="0"/>
              <a:t>다음</a:t>
            </a:r>
            <a:r>
              <a:rPr lang="en-US" altLang="ko-KR" sz="1800" dirty="0"/>
              <a:t>, </a:t>
            </a:r>
            <a:r>
              <a:rPr lang="ko-KR" altLang="en-US" sz="1800" dirty="0"/>
              <a:t>구글</a:t>
            </a:r>
            <a:r>
              <a:rPr lang="en-US" altLang="ko-KR" sz="1800" dirty="0"/>
              <a:t>, </a:t>
            </a:r>
            <a:r>
              <a:rPr lang="ko-KR" altLang="en-US" sz="1800" dirty="0"/>
              <a:t>네이버</a:t>
            </a:r>
            <a:r>
              <a:rPr lang="en-US" altLang="ko-KR" sz="1800" dirty="0"/>
              <a:t>) </a:t>
            </a:r>
            <a:r>
              <a:rPr lang="ko-KR" altLang="en-US" sz="1800" dirty="0"/>
              <a:t>실시간 연동</a:t>
            </a:r>
            <a:endParaRPr lang="en-US" altLang="ko-KR" sz="1800" dirty="0"/>
          </a:p>
          <a:p>
            <a:pPr marL="800100" lvl="1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altLang="ko-KR" sz="1800" dirty="0" err="1"/>
              <a:t>tkinter</a:t>
            </a:r>
            <a:r>
              <a:rPr lang="en-US" altLang="ko-KR" sz="1800" dirty="0"/>
              <a:t> GUI </a:t>
            </a:r>
            <a:r>
              <a:rPr lang="ko-KR" altLang="en-US" sz="1800" dirty="0"/>
              <a:t>환경 </a:t>
            </a:r>
            <a:r>
              <a:rPr lang="en-US" altLang="ko-KR" sz="1800" dirty="0"/>
              <a:t>(</a:t>
            </a:r>
            <a:r>
              <a:rPr lang="en-US" altLang="ko-KR" sz="1800" dirty="0" err="1"/>
              <a:t>TicTacToe</a:t>
            </a:r>
            <a:r>
              <a:rPr lang="en-US" altLang="ko-KR" sz="1800" dirty="0"/>
              <a:t>, </a:t>
            </a:r>
            <a:r>
              <a:rPr lang="ko-KR" altLang="en-US" sz="1800" dirty="0" err="1"/>
              <a:t>사목게임</a:t>
            </a:r>
            <a:r>
              <a:rPr lang="en-US" altLang="ko-KR" sz="1800" dirty="0"/>
              <a:t>, </a:t>
            </a:r>
            <a:r>
              <a:rPr lang="en-US" altLang="ko-KR" sz="1800" dirty="0" err="1"/>
              <a:t>HangMan</a:t>
            </a:r>
            <a:r>
              <a:rPr lang="en-US" altLang="ko-KR" sz="1800" dirty="0"/>
              <a:t>, Yahtzee, </a:t>
            </a:r>
            <a:r>
              <a:rPr lang="en-US" altLang="ko-KR" sz="1800" dirty="0" err="1"/>
              <a:t>BlackJack</a:t>
            </a:r>
            <a:r>
              <a:rPr lang="en-US" altLang="ko-KR" sz="1800" dirty="0"/>
              <a:t>, Texas </a:t>
            </a:r>
            <a:r>
              <a:rPr lang="en-US" altLang="ko-KR" sz="1800" dirty="0" err="1"/>
              <a:t>Holdem</a:t>
            </a:r>
            <a:r>
              <a:rPr lang="en-US" altLang="ko-KR" sz="1800" dirty="0"/>
              <a:t> Poker, </a:t>
            </a:r>
            <a:r>
              <a:rPr lang="ko-KR" altLang="en-US" sz="1800" dirty="0" err="1"/>
              <a:t>도리짓고땡</a:t>
            </a:r>
            <a:r>
              <a:rPr lang="en-US" altLang="ko-KR" sz="1800" dirty="0"/>
              <a:t> </a:t>
            </a:r>
            <a:r>
              <a:rPr lang="ko-KR" altLang="en-US" sz="1800" dirty="0"/>
              <a:t>게임 시연</a:t>
            </a:r>
            <a:r>
              <a:rPr lang="en-US" altLang="ko-KR" sz="1800" dirty="0"/>
              <a:t>)</a:t>
            </a:r>
          </a:p>
          <a:p>
            <a:pPr marL="800100" lvl="1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ko-KR" altLang="en-US" sz="1800" dirty="0" err="1"/>
              <a:t>텔레그램</a:t>
            </a:r>
            <a:r>
              <a:rPr lang="ko-KR" altLang="en-US" sz="1800" dirty="0"/>
              <a:t> 봇 연동</a:t>
            </a:r>
            <a:endParaRPr lang="en-US" altLang="ko-KR" sz="1800" dirty="0"/>
          </a:p>
          <a:p>
            <a:pPr marL="800100" lvl="1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altLang="ko-KR" sz="1800" dirty="0"/>
              <a:t>C/C++ </a:t>
            </a:r>
            <a:r>
              <a:rPr lang="ko-KR" altLang="en-US" sz="1800" dirty="0"/>
              <a:t>함수 혹은 라이브러리 연동</a:t>
            </a:r>
            <a:endParaRPr lang="en-US" altLang="ko-KR" sz="1800" dirty="0"/>
          </a:p>
          <a:p>
            <a:pPr marL="800100" lvl="1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altLang="ko-KR" sz="1800" dirty="0" err="1"/>
              <a:t>distutils</a:t>
            </a:r>
            <a:r>
              <a:rPr lang="en-US" altLang="ko-KR" sz="1800" dirty="0"/>
              <a:t> </a:t>
            </a:r>
            <a:r>
              <a:rPr lang="ko-KR" altLang="en-US" sz="1800" dirty="0"/>
              <a:t>모듈을 활용한 개발 패키지 배포 파일 작성 및 </a:t>
            </a:r>
            <a:r>
              <a:rPr lang="en-US" altLang="ko-KR" sz="1800" dirty="0"/>
              <a:t>GitHub </a:t>
            </a:r>
            <a:r>
              <a:rPr lang="ko-KR" altLang="en-US" sz="1800" dirty="0"/>
              <a:t>업로드</a:t>
            </a:r>
            <a:endParaRPr lang="en-US" altLang="ko-KR" sz="1800" dirty="0"/>
          </a:p>
          <a:p>
            <a:pPr marL="800100" lvl="1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altLang="ko-KR" sz="1800" dirty="0">
                <a:latin typeface="+mj-lt"/>
              </a:rPr>
              <a:t>8</a:t>
            </a:r>
            <a:r>
              <a:rPr lang="ko-KR" altLang="en-US" sz="1800" dirty="0">
                <a:latin typeface="+mj-lt"/>
              </a:rPr>
              <a:t>주 작업 계획</a:t>
            </a:r>
            <a:r>
              <a:rPr lang="en-US" altLang="ko-KR" sz="1800" dirty="0">
                <a:latin typeface="+mj-lt"/>
              </a:rPr>
              <a:t>, 3</a:t>
            </a:r>
            <a:r>
              <a:rPr lang="ko-KR" altLang="en-US" sz="1800" dirty="0">
                <a:latin typeface="+mj-lt"/>
              </a:rPr>
              <a:t>번 발표 </a:t>
            </a:r>
            <a:r>
              <a:rPr lang="en-US" altLang="ko-KR" sz="1800" dirty="0">
                <a:latin typeface="+mj-lt"/>
              </a:rPr>
              <a:t>(</a:t>
            </a:r>
            <a:r>
              <a:rPr lang="ko-KR" altLang="en-US" sz="1800" dirty="0">
                <a:latin typeface="+mj-lt"/>
              </a:rPr>
              <a:t>기획</a:t>
            </a:r>
            <a:r>
              <a:rPr lang="en-US" altLang="ko-KR" sz="1800" dirty="0">
                <a:latin typeface="+mj-lt"/>
              </a:rPr>
              <a:t>, </a:t>
            </a:r>
            <a:r>
              <a:rPr lang="ko-KR" altLang="en-US" sz="1800" dirty="0" err="1">
                <a:latin typeface="+mj-lt"/>
              </a:rPr>
              <a:t>중간시연</a:t>
            </a:r>
            <a:r>
              <a:rPr lang="en-US" altLang="ko-KR" sz="1800" dirty="0">
                <a:latin typeface="+mj-lt"/>
              </a:rPr>
              <a:t>, </a:t>
            </a:r>
            <a:r>
              <a:rPr lang="ko-KR" altLang="en-US" sz="1800" dirty="0" err="1">
                <a:latin typeface="+mj-lt"/>
              </a:rPr>
              <a:t>최종시연</a:t>
            </a:r>
            <a:r>
              <a:rPr lang="en-US" altLang="ko-KR" sz="1800" dirty="0">
                <a:latin typeface="+mj-lt"/>
              </a:rPr>
              <a:t>), </a:t>
            </a:r>
            <a:r>
              <a:rPr lang="en-US" altLang="ko-KR" sz="1800" dirty="0" err="1">
                <a:latin typeface="+mj-lt"/>
              </a:rPr>
              <a:t>youtube</a:t>
            </a:r>
            <a:r>
              <a:rPr lang="en-US" altLang="ko-KR" sz="1800" dirty="0">
                <a:latin typeface="+mj-lt"/>
              </a:rPr>
              <a:t> </a:t>
            </a:r>
            <a:r>
              <a:rPr lang="ko-KR" altLang="en-US" sz="1800" dirty="0">
                <a:latin typeface="+mj-lt"/>
              </a:rPr>
              <a:t>활용</a:t>
            </a:r>
            <a:endParaRPr lang="en-US" altLang="ko-KR" sz="1800" dirty="0">
              <a:latin typeface="+mj-lt"/>
            </a:endParaRPr>
          </a:p>
          <a:p>
            <a:pPr marL="800100" lvl="1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altLang="ko-KR" sz="1800" dirty="0">
                <a:latin typeface="+mj-lt"/>
              </a:rPr>
              <a:t>GitHub </a:t>
            </a:r>
            <a:r>
              <a:rPr lang="ko-KR" altLang="en-US" sz="1800" dirty="0">
                <a:latin typeface="+mj-lt"/>
              </a:rPr>
              <a:t>소스 및 자료 업로드 </a:t>
            </a:r>
            <a:r>
              <a:rPr lang="en-US" altLang="ko-KR" sz="1800" dirty="0">
                <a:latin typeface="+mj-lt"/>
              </a:rPr>
              <a:t>(</a:t>
            </a:r>
            <a:r>
              <a:rPr lang="ko-KR" altLang="en-US" sz="1800" dirty="0" err="1">
                <a:latin typeface="+mj-lt"/>
              </a:rPr>
              <a:t>커밋</a:t>
            </a:r>
            <a:r>
              <a:rPr lang="ko-KR" altLang="en-US" sz="1800" dirty="0">
                <a:latin typeface="+mj-lt"/>
              </a:rPr>
              <a:t> </a:t>
            </a:r>
            <a:r>
              <a:rPr lang="ko-KR" altLang="en-US" sz="1800" dirty="0" err="1">
                <a:latin typeface="+mj-lt"/>
              </a:rPr>
              <a:t>히스토리</a:t>
            </a:r>
            <a:r>
              <a:rPr lang="ko-KR" altLang="en-US" sz="1800" dirty="0">
                <a:latin typeface="+mj-lt"/>
              </a:rPr>
              <a:t> 성적 반영</a:t>
            </a:r>
            <a:r>
              <a:rPr lang="en-US" altLang="ko-KR" sz="1800" dirty="0">
                <a:latin typeface="+mj-lt"/>
              </a:rPr>
              <a:t>)</a:t>
            </a:r>
          </a:p>
          <a:p>
            <a:pPr marL="800100" lvl="1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altLang="ko-KR" sz="1800" dirty="0">
              <a:latin typeface="+mj-lt"/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r>
              <a:rPr lang="en-US" altLang="ko-KR" sz="1200"/>
              <a:t> 1-</a:t>
            </a:r>
            <a:fld id="{A6DDF5B2-D1E1-4BA0-9F48-BF9EA8D42EC9}" type="slidenum">
              <a:rPr lang="en-US" altLang="ko-KR" sz="1200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2</a:t>
            </a:fld>
            <a:endParaRPr lang="en-US" altLang="ko-KR" sz="1400"/>
          </a:p>
        </p:txBody>
      </p:sp>
      <p:pic>
        <p:nvPicPr>
          <p:cNvPr id="12293" name="그림 1" descr="300px-Python_logo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13" y="815975"/>
            <a:ext cx="2855912" cy="690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22" name="Rectangle 2" descr="흰색 대리석"/>
          <p:cNvSpPr>
            <a:spLocks noGrp="1" noChangeArrowheads="1"/>
          </p:cNvSpPr>
          <p:nvPr>
            <p:ph type="title"/>
          </p:nvPr>
        </p:nvSpPr>
        <p:spPr>
          <a:xfrm>
            <a:off x="153988" y="157163"/>
            <a:ext cx="7772400" cy="4572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/>
              <a:t>Term Project </a:t>
            </a:r>
            <a:r>
              <a:rPr lang="ko-KR" altLang="en-US" dirty="0"/>
              <a:t>주제 선정</a:t>
            </a:r>
            <a:endParaRPr lang="en-US" altLang="ko-KR" dirty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r>
              <a:rPr lang="en-US" altLang="ko-KR" sz="1200"/>
              <a:t> 1-</a:t>
            </a:r>
            <a:fld id="{1F38EA9C-8BA8-4FF7-8C86-8D846960E7A8}" type="slidenum">
              <a:rPr lang="en-US" altLang="ko-KR" sz="1200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3</a:t>
            </a:fld>
            <a:endParaRPr lang="en-US" altLang="ko-KR" sz="1400"/>
          </a:p>
        </p:txBody>
      </p:sp>
      <p:sp>
        <p:nvSpPr>
          <p:cNvPr id="2" name="직사각형 1"/>
          <p:cNvSpPr/>
          <p:nvPr/>
        </p:nvSpPr>
        <p:spPr>
          <a:xfrm>
            <a:off x="566709" y="918654"/>
            <a:ext cx="775597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eaLnBrk="1" latinLnBrk="1" hangingPunct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ko-KR" altLang="en-US" sz="2000" dirty="0"/>
              <a:t>주제 </a:t>
            </a:r>
            <a:r>
              <a:rPr lang="en-US" altLang="ko-KR" sz="2000" dirty="0"/>
              <a:t>: </a:t>
            </a:r>
            <a:r>
              <a:rPr lang="ko-KR" altLang="en-US" sz="2000" dirty="0"/>
              <a:t>국가공공데이터 포털</a:t>
            </a:r>
            <a:r>
              <a:rPr lang="en-US" altLang="ko-KR" sz="2000" dirty="0"/>
              <a:t>(www.data.go.kr) </a:t>
            </a:r>
            <a:r>
              <a:rPr lang="ko-KR" altLang="en-US" sz="2000" dirty="0"/>
              <a:t>활용 사례 참조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988" y="1734214"/>
            <a:ext cx="4668230" cy="3701649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0959" y="1734214"/>
            <a:ext cx="3831432" cy="3701649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21015780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22" name="Rectangle 2" descr="흰색 대리석"/>
          <p:cNvSpPr>
            <a:spLocks noGrp="1" noChangeArrowheads="1"/>
          </p:cNvSpPr>
          <p:nvPr>
            <p:ph type="title"/>
          </p:nvPr>
        </p:nvSpPr>
        <p:spPr>
          <a:xfrm>
            <a:off x="153987" y="157163"/>
            <a:ext cx="8836699" cy="4572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/>
              <a:t>Term Project </a:t>
            </a:r>
            <a:r>
              <a:rPr lang="ko-KR" altLang="en-US" dirty="0" err="1"/>
              <a:t>주차별</a:t>
            </a:r>
            <a:r>
              <a:rPr lang="ko-KR" altLang="en-US" dirty="0"/>
              <a:t> 계획 </a:t>
            </a:r>
            <a:r>
              <a:rPr lang="en-US" altLang="ko-KR" dirty="0"/>
              <a:t>– </a:t>
            </a:r>
            <a:r>
              <a:rPr lang="ko-KR" altLang="en-US" dirty="0"/>
              <a:t>국회의원 의정활동 정보제공</a:t>
            </a:r>
            <a:endParaRPr lang="en-US" altLang="ko-KR" dirty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r>
              <a:rPr lang="en-US" altLang="ko-KR" sz="1200"/>
              <a:t> 1-</a:t>
            </a:r>
            <a:fld id="{1F38EA9C-8BA8-4FF7-8C86-8D846960E7A8}" type="slidenum">
              <a:rPr lang="en-US" altLang="ko-KR" sz="1200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4</a:t>
            </a:fld>
            <a:endParaRPr lang="en-US" altLang="ko-KR" sz="140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6721707"/>
              </p:ext>
            </p:extLst>
          </p:nvPr>
        </p:nvGraphicFramePr>
        <p:xfrm>
          <a:off x="153987" y="887020"/>
          <a:ext cx="8990013" cy="54648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5038">
                  <a:extLst>
                    <a:ext uri="{9D8B030D-6E8A-4147-A177-3AD203B41FA5}">
                      <a16:colId xmlns:a16="http://schemas.microsoft.com/office/drawing/2014/main" val="3130116251"/>
                    </a:ext>
                  </a:extLst>
                </a:gridCol>
                <a:gridCol w="2802951">
                  <a:extLst>
                    <a:ext uri="{9D8B030D-6E8A-4147-A177-3AD203B41FA5}">
                      <a16:colId xmlns:a16="http://schemas.microsoft.com/office/drawing/2014/main" val="567274282"/>
                    </a:ext>
                  </a:extLst>
                </a:gridCol>
                <a:gridCol w="4247793">
                  <a:extLst>
                    <a:ext uri="{9D8B030D-6E8A-4147-A177-3AD203B41FA5}">
                      <a16:colId xmlns:a16="http://schemas.microsoft.com/office/drawing/2014/main" val="4240577183"/>
                    </a:ext>
                  </a:extLst>
                </a:gridCol>
                <a:gridCol w="804231">
                  <a:extLst>
                    <a:ext uri="{9D8B030D-6E8A-4147-A177-3AD203B41FA5}">
                      <a16:colId xmlns:a16="http://schemas.microsoft.com/office/drawing/2014/main" val="3110937553"/>
                    </a:ext>
                  </a:extLst>
                </a:gridCol>
              </a:tblGrid>
              <a:tr h="33125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세부 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시행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1836580"/>
                  </a:ext>
                </a:extLst>
              </a:tr>
              <a:tr h="7453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</a:t>
                      </a:r>
                      <a:r>
                        <a:rPr lang="ko-KR" altLang="en-US" sz="1600" dirty="0"/>
                        <a:t>주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en-US" altLang="ko-KR" sz="1600" dirty="0"/>
                        <a:t>(4.22~4.28)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/>
                        <a:t>파이썬</a:t>
                      </a:r>
                      <a:r>
                        <a:rPr lang="ko-KR" altLang="en-US" sz="1600" dirty="0"/>
                        <a:t> 모듈</a:t>
                      </a:r>
                      <a:r>
                        <a:rPr lang="en-US" altLang="ko-KR" sz="1600" dirty="0"/>
                        <a:t>, </a:t>
                      </a:r>
                      <a:r>
                        <a:rPr lang="en-US" altLang="ko-KR" sz="1600" dirty="0" err="1"/>
                        <a:t>OpenAPI</a:t>
                      </a:r>
                      <a:r>
                        <a:rPr lang="en-US" altLang="ko-KR" sz="1600" dirty="0"/>
                        <a:t> </a:t>
                      </a:r>
                      <a:r>
                        <a:rPr lang="ko-KR" altLang="en-US" sz="1600" dirty="0"/>
                        <a:t>조사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/>
                        <a:t>응용 앱 개발 예시 조사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Xml </a:t>
                      </a:r>
                      <a:r>
                        <a:rPr lang="ko-KR" altLang="en-US" sz="1600" dirty="0"/>
                        <a:t>모듈 조사 완료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/>
                        <a:t>국가공공데이터 포털 활용사례조사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6783592"/>
                  </a:ext>
                </a:extLst>
              </a:tr>
              <a:tr h="52449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2</a:t>
                      </a:r>
                      <a:r>
                        <a:rPr lang="ko-KR" altLang="en-US" sz="1600" dirty="0"/>
                        <a:t>주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en-US" altLang="ko-KR" sz="1600" dirty="0"/>
                        <a:t>(4.29~5.05)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상세 기능</a:t>
                      </a:r>
                      <a:r>
                        <a:rPr lang="en-US" altLang="ko-KR" sz="1600" dirty="0"/>
                        <a:t>,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구현 방법</a:t>
                      </a:r>
                      <a:r>
                        <a:rPr lang="en-US" altLang="ko-KR" sz="1600" baseline="0" dirty="0"/>
                        <a:t>, </a:t>
                      </a:r>
                      <a:r>
                        <a:rPr lang="ko-KR" altLang="en-US" sz="1600" baseline="0" dirty="0"/>
                        <a:t>역할 분담 등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국회의원</a:t>
                      </a:r>
                      <a:r>
                        <a:rPr lang="ko-KR" altLang="en-US" sz="1600" baseline="0" dirty="0"/>
                        <a:t> 정보 및 의정 활동 통계 정보 제공</a:t>
                      </a:r>
                      <a:r>
                        <a:rPr lang="en-US" altLang="ko-KR" sz="1600" baseline="0" dirty="0"/>
                        <a:t>, </a:t>
                      </a:r>
                      <a:r>
                        <a:rPr lang="en-US" altLang="ko-KR" sz="1600" baseline="0" dirty="0" err="1"/>
                        <a:t>youtube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기획 발표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699754"/>
                  </a:ext>
                </a:extLst>
              </a:tr>
              <a:tr h="52449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3</a:t>
                      </a:r>
                      <a:r>
                        <a:rPr lang="ko-KR" altLang="en-US" sz="1600" dirty="0"/>
                        <a:t>주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en-US" altLang="ko-KR" sz="1600" dirty="0"/>
                        <a:t>(5.06~5.12)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 err="1"/>
                        <a:t>OpenAPI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연동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구현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국가공공데이터포털 </a:t>
                      </a:r>
                      <a:r>
                        <a:rPr lang="en-US" altLang="ko-KR" sz="1600" dirty="0" err="1"/>
                        <a:t>OpenAPI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활용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082127"/>
                  </a:ext>
                </a:extLst>
              </a:tr>
              <a:tr h="42756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4</a:t>
                      </a:r>
                      <a:r>
                        <a:rPr lang="ko-KR" altLang="en-US" sz="1600" dirty="0"/>
                        <a:t>주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en-US" altLang="ko-KR" sz="1600" dirty="0"/>
                        <a:t>(5.13~5.19)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solidFill>
                            <a:srgbClr val="FF0000"/>
                          </a:solidFill>
                        </a:rPr>
                        <a:t>기획발표</a:t>
                      </a:r>
                      <a:r>
                        <a:rPr lang="en-US" altLang="ko-KR" sz="1600" dirty="0"/>
                        <a:t>,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다양한 검색 기능 구현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/>
                        <a:t>의원 검색 </a:t>
                      </a:r>
                      <a:r>
                        <a:rPr lang="en-US" altLang="ko-KR" sz="1600" dirty="0"/>
                        <a:t>(</a:t>
                      </a:r>
                      <a:r>
                        <a:rPr lang="ko-KR" altLang="en-US" sz="1600" dirty="0"/>
                        <a:t>이름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정당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지역구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당선 회수</a:t>
                      </a:r>
                      <a:r>
                        <a:rPr lang="en-US" altLang="ko-KR" sz="1600" baseline="0" dirty="0"/>
                        <a:t> ) </a:t>
                      </a:r>
                      <a:r>
                        <a:rPr lang="ko-KR" altLang="en-US" sz="1600" dirty="0"/>
                        <a:t>정보 제공</a:t>
                      </a:r>
                      <a:r>
                        <a:rPr lang="en-US" altLang="ko-KR" sz="1600" dirty="0"/>
                        <a:t>,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dirty="0"/>
                        <a:t>의원 일정 검색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9507104"/>
                  </a:ext>
                </a:extLst>
              </a:tr>
              <a:tr h="52449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5</a:t>
                      </a:r>
                      <a:r>
                        <a:rPr lang="ko-KR" altLang="en-US" sz="1600" dirty="0"/>
                        <a:t>주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en-US" altLang="ko-KR" sz="1600" dirty="0"/>
                        <a:t>(5.20~5.26)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/>
                        <a:t>tkinter</a:t>
                      </a:r>
                      <a:r>
                        <a:rPr lang="en-US" altLang="ko-KR" sz="1600" dirty="0"/>
                        <a:t> GUI </a:t>
                      </a:r>
                      <a:r>
                        <a:rPr lang="ko-KR" altLang="en-US" sz="1600" dirty="0"/>
                        <a:t>구현</a:t>
                      </a:r>
                      <a:endParaRPr lang="en-US" altLang="ko-K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 err="1"/>
                        <a:t>Youtube</a:t>
                      </a:r>
                      <a:r>
                        <a:rPr lang="en-US" altLang="ko-KR" sz="1600" dirty="0"/>
                        <a:t> </a:t>
                      </a:r>
                      <a:r>
                        <a:rPr lang="ko-KR" altLang="en-US" sz="1600" dirty="0"/>
                        <a:t>활용 중간 시연 발표</a:t>
                      </a:r>
                      <a:endParaRPr lang="en-US" altLang="ko-KR" sz="16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/>
                        <a:t>TicTacToe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 err="1"/>
                        <a:t>사목게임</a:t>
                      </a:r>
                      <a:r>
                        <a:rPr lang="en-US" altLang="ko-KR" sz="1600" dirty="0"/>
                        <a:t>, </a:t>
                      </a:r>
                      <a:r>
                        <a:rPr lang="en-US" altLang="ko-KR" sz="1600" dirty="0" err="1"/>
                        <a:t>HangMan</a:t>
                      </a:r>
                      <a:r>
                        <a:rPr lang="en-US" altLang="ko-KR" sz="1600" dirty="0"/>
                        <a:t>, Yahtzee, </a:t>
                      </a:r>
                      <a:r>
                        <a:rPr lang="en-US" altLang="ko-KR" sz="1600" dirty="0" err="1"/>
                        <a:t>BlackJack</a:t>
                      </a:r>
                      <a:r>
                        <a:rPr lang="en-US" altLang="ko-KR" sz="1600" dirty="0"/>
                        <a:t>, Texas </a:t>
                      </a:r>
                      <a:r>
                        <a:rPr lang="en-US" altLang="ko-KR" sz="1600" dirty="0" err="1"/>
                        <a:t>Holdem</a:t>
                      </a:r>
                      <a:r>
                        <a:rPr lang="en-US" altLang="ko-KR" sz="1600" dirty="0"/>
                        <a:t> Poker, </a:t>
                      </a:r>
                      <a:r>
                        <a:rPr lang="ko-KR" altLang="en-US" sz="1600" dirty="0" err="1"/>
                        <a:t>도리짓고땡</a:t>
                      </a:r>
                      <a:r>
                        <a:rPr lang="ko-KR" altLang="en-US" sz="1600" dirty="0"/>
                        <a:t> </a:t>
                      </a:r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333453"/>
                  </a:ext>
                </a:extLst>
              </a:tr>
              <a:tr h="4627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6</a:t>
                      </a:r>
                      <a:r>
                        <a:rPr lang="ko-KR" altLang="en-US" sz="1600" dirty="0"/>
                        <a:t>주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en-US" altLang="ko-KR" sz="1600" dirty="0"/>
                        <a:t>(5.27~6.02)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rgbClr val="FF0000"/>
                          </a:solidFill>
                        </a:rPr>
                        <a:t>중간 시연 발표</a:t>
                      </a:r>
                      <a:r>
                        <a:rPr lang="en-US" altLang="ko-KR" sz="1600" b="1" dirty="0">
                          <a:solidFill>
                            <a:srgbClr val="FF0000"/>
                          </a:solidFill>
                        </a:rPr>
                        <a:t> </a:t>
                      </a:r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/>
                        <a:t>다양한 통계</a:t>
                      </a:r>
                      <a:r>
                        <a:rPr lang="ko-KR" altLang="en-US" sz="1600" baseline="0" dirty="0"/>
                        <a:t> 기능 구현 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/>
                        <a:t>의원별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지역별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당선 회수 별 의정 활동</a:t>
                      </a:r>
                      <a:r>
                        <a:rPr lang="ko-KR" altLang="en-US" sz="1600" baseline="0" dirty="0"/>
                        <a:t> 통계 작성 </a:t>
                      </a:r>
                      <a:r>
                        <a:rPr lang="ko-KR" altLang="en-US" sz="1600" dirty="0"/>
                        <a:t> 추출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5219568"/>
                  </a:ext>
                </a:extLst>
              </a:tr>
              <a:tr h="52449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7</a:t>
                      </a:r>
                      <a:r>
                        <a:rPr lang="ko-KR" altLang="en-US" sz="1600" dirty="0"/>
                        <a:t>주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en-US" altLang="ko-KR" sz="1600" dirty="0"/>
                        <a:t>(6.03~6.09)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데이터베이스</a:t>
                      </a:r>
                      <a:r>
                        <a:rPr lang="en-US" altLang="ko-KR" sz="1600" baseline="0" dirty="0"/>
                        <a:t>, </a:t>
                      </a:r>
                      <a:r>
                        <a:rPr lang="ko-KR" altLang="en-US" sz="1600" baseline="0" dirty="0"/>
                        <a:t>지도 연동</a:t>
                      </a:r>
                      <a:r>
                        <a:rPr lang="en-US" altLang="ko-KR" sz="1600" baseline="0" dirty="0"/>
                        <a:t>, </a:t>
                      </a:r>
                      <a:r>
                        <a:rPr lang="ko-KR" altLang="en-US" sz="1600" baseline="0" dirty="0"/>
                        <a:t>사진</a:t>
                      </a:r>
                      <a:r>
                        <a:rPr lang="en-US" altLang="ko-KR" sz="1600" baseline="0" dirty="0"/>
                        <a:t>, </a:t>
                      </a:r>
                      <a:r>
                        <a:rPr lang="ko-KR" altLang="en-US" sz="1600" baseline="0" dirty="0"/>
                        <a:t>멀티미디어 구현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 </a:t>
                      </a:r>
                      <a:r>
                        <a:rPr lang="ko-KR" altLang="en-US" sz="1600" dirty="0"/>
                        <a:t>데이터베이스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지도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사진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멀티미디어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그래프 등 추가 기능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539043"/>
                  </a:ext>
                </a:extLst>
              </a:tr>
              <a:tr h="6352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8</a:t>
                      </a:r>
                      <a:r>
                        <a:rPr lang="ko-KR" altLang="en-US" sz="1600" dirty="0"/>
                        <a:t>주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en-US" altLang="ko-KR" sz="1600" dirty="0"/>
                        <a:t>(6.10~6.16)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C/C++</a:t>
                      </a:r>
                      <a:r>
                        <a:rPr lang="ko-KR" altLang="en-US" sz="1600" dirty="0"/>
                        <a:t>연동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배포파일작성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b="1" dirty="0">
                          <a:solidFill>
                            <a:srgbClr val="FF0000"/>
                          </a:solidFill>
                        </a:rPr>
                        <a:t>최종구현 발표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C/C++</a:t>
                      </a:r>
                      <a:r>
                        <a:rPr lang="ko-KR" altLang="en-US" sz="1600" dirty="0"/>
                        <a:t>연동</a:t>
                      </a:r>
                      <a:r>
                        <a:rPr lang="en-US" altLang="ko-KR" sz="1600" dirty="0"/>
                        <a:t>, </a:t>
                      </a:r>
                      <a:r>
                        <a:rPr lang="en-US" altLang="ko-KR" sz="1600" dirty="0" err="1"/>
                        <a:t>distutils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모듈 활용 </a:t>
                      </a:r>
                      <a:r>
                        <a:rPr lang="ko-KR" altLang="en-US" sz="1600" baseline="0" dirty="0" err="1"/>
                        <a:t>배포파일</a:t>
                      </a:r>
                      <a:r>
                        <a:rPr lang="en-US" altLang="ko-KR" sz="1600" baseline="0" dirty="0"/>
                        <a:t>,</a:t>
                      </a:r>
                      <a:r>
                        <a:rPr lang="ko-KR" altLang="en-US" sz="1600" baseline="0" dirty="0"/>
                        <a:t> </a:t>
                      </a:r>
                      <a:r>
                        <a:rPr lang="en-US" altLang="ko-KR" sz="1600" dirty="0" err="1"/>
                        <a:t>Youtube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활용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최종 시연 발표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6666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youtube</a:t>
            </a:r>
            <a:r>
              <a:rPr lang="en-US" altLang="ko-KR" dirty="0"/>
              <a:t> </a:t>
            </a:r>
            <a:r>
              <a:rPr lang="ko-KR" altLang="en-US" dirty="0"/>
              <a:t>발표 동영상 업로드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362748" y="850519"/>
            <a:ext cx="8452725" cy="4495800"/>
          </a:xfrm>
        </p:spPr>
        <p:txBody>
          <a:bodyPr/>
          <a:lstStyle/>
          <a:p>
            <a:r>
              <a:rPr lang="en-US" altLang="ko-KR" sz="2000" dirty="0"/>
              <a:t>youtube.com/upload </a:t>
            </a:r>
            <a:r>
              <a:rPr lang="ko-KR" altLang="en-US" sz="2000" dirty="0"/>
              <a:t>구글 계정으로 로그인 후 업로드</a:t>
            </a:r>
            <a:endParaRPr lang="en-US" altLang="ko-KR" sz="2000" dirty="0"/>
          </a:p>
          <a:p>
            <a:r>
              <a:rPr lang="ko-KR" altLang="en-US" sz="2000" dirty="0" err="1"/>
              <a:t>기획발표</a:t>
            </a:r>
            <a:r>
              <a:rPr lang="en-US" altLang="ko-KR" sz="2000" dirty="0"/>
              <a:t>(</a:t>
            </a:r>
            <a:r>
              <a:rPr lang="ko-KR" altLang="en-US" sz="2000" dirty="0"/>
              <a:t>팀원 얼굴이 나오게 제작</a:t>
            </a:r>
            <a:r>
              <a:rPr lang="en-US" altLang="ko-KR" sz="2000" dirty="0"/>
              <a:t>), </a:t>
            </a:r>
            <a:r>
              <a:rPr lang="ko-KR" altLang="en-US" sz="2000" dirty="0"/>
              <a:t>중간발표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최종발표</a:t>
            </a:r>
            <a:r>
              <a:rPr lang="en-US" altLang="ko-KR" sz="2000" dirty="0"/>
              <a:t> </a:t>
            </a:r>
          </a:p>
          <a:p>
            <a:r>
              <a:rPr lang="ko-KR" altLang="en-US" sz="2000" dirty="0"/>
              <a:t>각 </a:t>
            </a:r>
            <a:r>
              <a:rPr lang="en-US" altLang="ko-KR" sz="2000" dirty="0"/>
              <a:t>5</a:t>
            </a:r>
            <a:r>
              <a:rPr lang="ko-KR" altLang="en-US" sz="2000" dirty="0" err="1"/>
              <a:t>분이내</a:t>
            </a:r>
            <a:r>
              <a:rPr lang="ko-KR" altLang="en-US" sz="2000" dirty="0"/>
              <a:t> 동영상</a:t>
            </a:r>
            <a:r>
              <a:rPr lang="en-US" altLang="ko-KR" sz="2000" dirty="0"/>
              <a:t>, </a:t>
            </a:r>
          </a:p>
          <a:p>
            <a:r>
              <a:rPr lang="ko-KR" altLang="en-US" sz="2000" dirty="0"/>
              <a:t>동영상 제목은 </a:t>
            </a:r>
            <a:r>
              <a:rPr lang="en-US" altLang="ko-KR" sz="2000" dirty="0"/>
              <a:t>“TU Korea Game 2024-1 </a:t>
            </a:r>
            <a:r>
              <a:rPr lang="ko-KR" altLang="en-US" sz="2000" dirty="0"/>
              <a:t>스크립트언어</a:t>
            </a:r>
            <a:r>
              <a:rPr lang="en-US" altLang="ko-KR" sz="2000" dirty="0"/>
              <a:t>-</a:t>
            </a:r>
            <a:r>
              <a:rPr lang="ko-KR" altLang="en-US" sz="2000" dirty="0"/>
              <a:t>학번</a:t>
            </a:r>
            <a:r>
              <a:rPr lang="en-US" altLang="ko-KR" sz="2000" dirty="0"/>
              <a:t>-XX</a:t>
            </a:r>
            <a:r>
              <a:rPr lang="ko-KR" altLang="en-US" sz="2000" dirty="0"/>
              <a:t>발표</a:t>
            </a:r>
            <a:r>
              <a:rPr lang="en-US" altLang="ko-KR" sz="2000" dirty="0"/>
              <a:t>”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ko-KR"/>
              <a:t> 1-</a:t>
            </a:r>
            <a:fld id="{4F01B9CC-A175-4E19-A222-C0A37D463DC0}" type="slidenum">
              <a:rPr lang="en-US" altLang="ko-KR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5</a:t>
            </a:fld>
            <a:endParaRPr lang="en-US" altLang="ko-KR" sz="140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733" y="2320413"/>
            <a:ext cx="5168824" cy="394384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72465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GitHub </a:t>
            </a:r>
            <a:r>
              <a:rPr lang="ko-KR" altLang="en-US" dirty="0"/>
              <a:t>업로드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685799" y="903449"/>
            <a:ext cx="7910655" cy="5116351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2800" b="1" dirty="0">
                <a:solidFill>
                  <a:schemeClr val="accent2"/>
                </a:solidFill>
              </a:rPr>
              <a:t>완전 초보를 위한 </a:t>
            </a:r>
            <a:r>
              <a:rPr lang="ko-KR" altLang="en-US" sz="2800" b="1" dirty="0" err="1">
                <a:solidFill>
                  <a:schemeClr val="accent2"/>
                </a:solidFill>
              </a:rPr>
              <a:t>깃허브</a:t>
            </a:r>
            <a:r>
              <a:rPr lang="ko-KR" altLang="en-US" sz="2800" b="1" dirty="0">
                <a:solidFill>
                  <a:schemeClr val="accent2"/>
                </a:solidFill>
              </a:rPr>
              <a:t> </a:t>
            </a:r>
            <a:endParaRPr lang="en-US" altLang="ko-KR" sz="2800" dirty="0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en-US" altLang="ko-KR" sz="2800" dirty="0"/>
              <a:t>https://nolboo.github.io/blog/2013/10/06/github-for-beginner</a:t>
            </a:r>
          </a:p>
          <a:p>
            <a:pPr marL="0" indent="0">
              <a:buNone/>
            </a:pPr>
            <a:r>
              <a:rPr lang="ko-KR" altLang="en-US" sz="2800" b="1" dirty="0">
                <a:solidFill>
                  <a:schemeClr val="accent2"/>
                </a:solidFill>
              </a:rPr>
              <a:t>깃이 뭐지</a:t>
            </a:r>
            <a:r>
              <a:rPr lang="en-US" altLang="ko-KR" sz="2800" b="1" dirty="0">
                <a:solidFill>
                  <a:schemeClr val="accent2"/>
                </a:solidFill>
              </a:rPr>
              <a:t>?</a:t>
            </a:r>
          </a:p>
          <a:p>
            <a:pPr marL="0" indent="0">
              <a:buNone/>
            </a:pPr>
            <a:r>
              <a:rPr lang="ko-KR" altLang="en-US" sz="2800" dirty="0" err="1"/>
              <a:t>깃허브의</a:t>
            </a:r>
            <a:r>
              <a:rPr lang="ko-KR" altLang="en-US" sz="2800" dirty="0"/>
              <a:t> 심장에서 작동되는 소프트웨어인 깃</a:t>
            </a:r>
            <a:r>
              <a:rPr lang="en-US" altLang="ko-KR" sz="2800" dirty="0"/>
              <a:t>(</a:t>
            </a:r>
            <a:r>
              <a:rPr lang="en-US" altLang="ko-KR" sz="2800" dirty="0" err="1"/>
              <a:t>Git</a:t>
            </a:r>
            <a:r>
              <a:rPr lang="en-US" altLang="ko-KR" sz="2800" dirty="0"/>
              <a:t>: </a:t>
            </a:r>
            <a:r>
              <a:rPr lang="ko-KR" altLang="en-US" sz="2800" dirty="0"/>
              <a:t>재수없고 멍청한 놈</a:t>
            </a:r>
            <a:r>
              <a:rPr lang="en-US" altLang="ko-KR" sz="2800" dirty="0"/>
              <a:t>, </a:t>
            </a:r>
            <a:r>
              <a:rPr lang="ko-KR" altLang="en-US" sz="2800" dirty="0"/>
              <a:t>자식</a:t>
            </a:r>
            <a:r>
              <a:rPr lang="en-US" altLang="ko-KR" sz="2800" dirty="0"/>
              <a:t>)</a:t>
            </a:r>
            <a:r>
              <a:rPr lang="ko-KR" altLang="en-US" sz="2800" dirty="0"/>
              <a:t>을 만든 유명한 소프트웨어 개발자 </a:t>
            </a:r>
            <a:r>
              <a:rPr lang="ko-KR" altLang="en-US" sz="2800" dirty="0" err="1"/>
              <a:t>리누스</a:t>
            </a:r>
            <a:r>
              <a:rPr lang="ko-KR" altLang="en-US" sz="2800" dirty="0"/>
              <a:t> </a:t>
            </a:r>
            <a:r>
              <a:rPr lang="ko-KR" altLang="en-US" sz="2800" dirty="0" err="1"/>
              <a:t>토발즈에</a:t>
            </a:r>
            <a:r>
              <a:rPr lang="ko-KR" altLang="en-US" sz="2800" dirty="0"/>
              <a:t> 감사한다</a:t>
            </a:r>
            <a:r>
              <a:rPr lang="en-US" altLang="ko-KR" sz="2800" dirty="0"/>
              <a:t>. </a:t>
            </a:r>
            <a:r>
              <a:rPr lang="ko-KR" altLang="en-US" sz="2800" dirty="0"/>
              <a:t>깃은 프로젝트의 어떤 부분도 </a:t>
            </a:r>
            <a:r>
              <a:rPr lang="ko-KR" altLang="en-US" sz="2800" dirty="0" err="1"/>
              <a:t>겹쳐쓰지</a:t>
            </a:r>
            <a:r>
              <a:rPr lang="ko-KR" altLang="en-US" sz="2800" dirty="0"/>
              <a:t> 않게 프로젝트의 변경을 관리하는 </a:t>
            </a:r>
            <a:r>
              <a:rPr lang="ko-KR" altLang="en-US" sz="2800" dirty="0" err="1"/>
              <a:t>버전관리</a:t>
            </a:r>
            <a:r>
              <a:rPr lang="ko-KR" altLang="en-US" sz="2800" dirty="0"/>
              <a:t> 소프트웨어이다</a:t>
            </a:r>
            <a:r>
              <a:rPr lang="en-US" altLang="ko-KR" sz="2800" dirty="0"/>
              <a:t>.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ko-KR"/>
              <a:t> 1-</a:t>
            </a:r>
            <a:fld id="{4F01B9CC-A175-4E19-A222-C0A37D463DC0}" type="slidenum">
              <a:rPr lang="en-US" altLang="ko-KR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6</a:t>
            </a:fld>
            <a:endParaRPr lang="en-US" altLang="ko-KR" sz="1400"/>
          </a:p>
        </p:txBody>
      </p:sp>
    </p:spTree>
    <p:extLst>
      <p:ext uri="{BB962C8B-B14F-4D97-AF65-F5344CB8AC3E}">
        <p14:creationId xmlns:p14="http://schemas.microsoft.com/office/powerpoint/2010/main" val="3632632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GitHub </a:t>
            </a:r>
            <a:r>
              <a:rPr lang="ko-KR" altLang="en-US" dirty="0"/>
              <a:t>업로드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685799" y="903449"/>
            <a:ext cx="7910655" cy="5116351"/>
          </a:xfrm>
        </p:spPr>
        <p:txBody>
          <a:bodyPr/>
          <a:lstStyle/>
          <a:p>
            <a:r>
              <a:rPr lang="ko-KR" altLang="en-US" sz="1600" b="1" dirty="0" err="1">
                <a:solidFill>
                  <a:schemeClr val="accent2"/>
                </a:solidFill>
              </a:rPr>
              <a:t>커맨트</a:t>
            </a:r>
            <a:r>
              <a:rPr lang="ko-KR" altLang="en-US" sz="1600" b="1" dirty="0">
                <a:solidFill>
                  <a:schemeClr val="accent2"/>
                </a:solidFill>
              </a:rPr>
              <a:t> 라인</a:t>
            </a:r>
            <a:r>
              <a:rPr lang="en-US" altLang="ko-KR" sz="1600" b="1" dirty="0">
                <a:solidFill>
                  <a:schemeClr val="accent2"/>
                </a:solidFill>
              </a:rPr>
              <a:t>(Command Line):</a:t>
            </a:r>
            <a:r>
              <a:rPr lang="ko-KR" altLang="en-US" sz="1600" b="1" dirty="0">
                <a:solidFill>
                  <a:schemeClr val="accent2"/>
                </a:solidFill>
              </a:rPr>
              <a:t> </a:t>
            </a:r>
            <a:r>
              <a:rPr lang="ko-KR" altLang="en-US" sz="1600" dirty="0"/>
              <a:t>깃 명령어를 입력할 때 사용하는 컴퓨터 프로그램</a:t>
            </a:r>
            <a:r>
              <a:rPr lang="en-US" altLang="ko-KR" sz="1600" dirty="0"/>
              <a:t>. </a:t>
            </a:r>
            <a:r>
              <a:rPr lang="ko-KR" altLang="en-US" sz="1600" dirty="0"/>
              <a:t>맥에선 터미널이라고 한다</a:t>
            </a:r>
            <a:r>
              <a:rPr lang="en-US" altLang="ko-KR" sz="1600" dirty="0"/>
              <a:t>. PC</a:t>
            </a:r>
            <a:r>
              <a:rPr lang="ko-KR" altLang="en-US" sz="1600" dirty="0"/>
              <a:t>에선 기본적인 프로그램이 아니어서 처음엔 깃을 다운로드해야 한다</a:t>
            </a:r>
            <a:r>
              <a:rPr lang="en-US" altLang="ko-KR" sz="1600" dirty="0"/>
              <a:t>(</a:t>
            </a:r>
            <a:r>
              <a:rPr lang="ko-KR" altLang="en-US" sz="1600" dirty="0"/>
              <a:t>다음 섹션에서 다룰 것이다</a:t>
            </a:r>
            <a:r>
              <a:rPr lang="en-US" altLang="ko-KR" sz="1600" dirty="0"/>
              <a:t>). </a:t>
            </a:r>
            <a:r>
              <a:rPr lang="ko-KR" altLang="en-US" sz="1600" dirty="0"/>
              <a:t>두 경우 모두 마우스를 사용하는 것이 아닌 프롬프트로 알려진 텍스트 기반 명령어를 입력한다</a:t>
            </a:r>
            <a:r>
              <a:rPr lang="en-US" altLang="ko-KR" sz="1600" dirty="0"/>
              <a:t>.</a:t>
            </a:r>
          </a:p>
          <a:p>
            <a:r>
              <a:rPr lang="ko-KR" altLang="en-US" sz="1600" b="1" dirty="0">
                <a:solidFill>
                  <a:schemeClr val="accent2"/>
                </a:solidFill>
              </a:rPr>
              <a:t>저장소</a:t>
            </a:r>
            <a:r>
              <a:rPr lang="en-US" altLang="ko-KR" sz="1600" b="1" dirty="0">
                <a:solidFill>
                  <a:schemeClr val="accent2"/>
                </a:solidFill>
              </a:rPr>
              <a:t>(Repository):</a:t>
            </a:r>
            <a:r>
              <a:rPr lang="ko-KR" altLang="en-US" sz="1600" dirty="0">
                <a:solidFill>
                  <a:schemeClr val="accent2"/>
                </a:solidFill>
              </a:rPr>
              <a:t> </a:t>
            </a:r>
            <a:r>
              <a:rPr lang="ko-KR" altLang="en-US" sz="1600" dirty="0"/>
              <a:t>프로젝트가 거주</a:t>
            </a:r>
            <a:r>
              <a:rPr lang="en-US" altLang="ko-KR" sz="1600" dirty="0"/>
              <a:t>(live)</a:t>
            </a:r>
            <a:r>
              <a:rPr lang="ko-KR" altLang="en-US" sz="1600" dirty="0"/>
              <a:t>할 수 있는 디렉토리나 저장 공간</a:t>
            </a:r>
            <a:r>
              <a:rPr lang="en-US" altLang="ko-KR" sz="1600" dirty="0"/>
              <a:t>. </a:t>
            </a:r>
            <a:r>
              <a:rPr lang="ko-KR" altLang="en-US" sz="1600" dirty="0" err="1"/>
              <a:t>깃허브</a:t>
            </a:r>
            <a:r>
              <a:rPr lang="ko-KR" altLang="en-US" sz="1600" dirty="0"/>
              <a:t> 사용자는 종종 “</a:t>
            </a:r>
            <a:r>
              <a:rPr lang="en-US" altLang="ko-KR" sz="1600" dirty="0"/>
              <a:t>repo”</a:t>
            </a:r>
            <a:r>
              <a:rPr lang="ko-KR" altLang="en-US" sz="1600" dirty="0"/>
              <a:t>로 줄여서 사용한다</a:t>
            </a:r>
            <a:r>
              <a:rPr lang="en-US" altLang="ko-KR" sz="1600" dirty="0"/>
              <a:t>. </a:t>
            </a:r>
            <a:r>
              <a:rPr lang="ko-KR" altLang="en-US" sz="1600" dirty="0"/>
              <a:t>당신의 컴퓨터 안의 로컬 폴더가 될 수도 있고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깃허브나</a:t>
            </a:r>
            <a:r>
              <a:rPr lang="ko-KR" altLang="en-US" sz="1600" dirty="0"/>
              <a:t> 다른 온라인 호스트의 저장 공간이 될 수도 있다</a:t>
            </a:r>
            <a:r>
              <a:rPr lang="en-US" altLang="ko-KR" sz="1600" dirty="0"/>
              <a:t>. </a:t>
            </a:r>
            <a:r>
              <a:rPr lang="ko-KR" altLang="en-US" sz="1600" dirty="0"/>
              <a:t>저장소 안에 코드 화일</a:t>
            </a:r>
            <a:r>
              <a:rPr lang="en-US" altLang="ko-KR" sz="1600" dirty="0"/>
              <a:t>, </a:t>
            </a:r>
            <a:r>
              <a:rPr lang="ko-KR" altLang="en-US" sz="1600" dirty="0"/>
              <a:t>텍스트 화일</a:t>
            </a:r>
            <a:r>
              <a:rPr lang="en-US" altLang="ko-KR" sz="1600" dirty="0"/>
              <a:t>, </a:t>
            </a:r>
            <a:r>
              <a:rPr lang="ko-KR" altLang="en-US" sz="1600" dirty="0"/>
              <a:t>이미지 화일을 저장하고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이름붙일</a:t>
            </a:r>
            <a:r>
              <a:rPr lang="ko-KR" altLang="en-US" sz="1600" dirty="0"/>
              <a:t> 수 있다</a:t>
            </a:r>
            <a:r>
              <a:rPr lang="en-US" altLang="ko-KR" sz="1600" dirty="0"/>
              <a:t>.</a:t>
            </a:r>
            <a:endParaRPr lang="ko-KR" altLang="en-US" sz="1600" dirty="0"/>
          </a:p>
          <a:p>
            <a:r>
              <a:rPr lang="ko-KR" altLang="en-US" sz="1600" b="1" dirty="0" err="1">
                <a:solidFill>
                  <a:schemeClr val="accent2"/>
                </a:solidFill>
              </a:rPr>
              <a:t>버전관리</a:t>
            </a:r>
            <a:r>
              <a:rPr lang="en-US" altLang="ko-KR" sz="1600" b="1" dirty="0">
                <a:solidFill>
                  <a:schemeClr val="accent2"/>
                </a:solidFill>
              </a:rPr>
              <a:t>(Version Control):</a:t>
            </a:r>
            <a:r>
              <a:rPr lang="ko-KR" altLang="en-US" sz="1600" dirty="0">
                <a:solidFill>
                  <a:schemeClr val="accent2"/>
                </a:solidFill>
              </a:rPr>
              <a:t> </a:t>
            </a:r>
            <a:r>
              <a:rPr lang="ko-KR" altLang="en-US" sz="1600" dirty="0"/>
              <a:t>기본적으로</a:t>
            </a:r>
            <a:r>
              <a:rPr lang="en-US" altLang="ko-KR" sz="1600" dirty="0"/>
              <a:t>, </a:t>
            </a:r>
            <a:r>
              <a:rPr lang="ko-KR" altLang="en-US" sz="1600" dirty="0"/>
              <a:t>깃이 서비스되도록 고안된 목적</a:t>
            </a:r>
            <a:r>
              <a:rPr lang="en-US" altLang="ko-KR" sz="1600" dirty="0"/>
              <a:t>. MS </a:t>
            </a:r>
            <a:r>
              <a:rPr lang="ko-KR" altLang="en-US" sz="1600" dirty="0"/>
              <a:t>워드 작업할 때</a:t>
            </a:r>
            <a:r>
              <a:rPr lang="en-US" altLang="ko-KR" sz="1600" dirty="0"/>
              <a:t>, </a:t>
            </a:r>
            <a:r>
              <a:rPr lang="ko-KR" altLang="en-US" sz="1600" dirty="0"/>
              <a:t>저장하면 이전 화일 위에 </a:t>
            </a:r>
            <a:r>
              <a:rPr lang="ko-KR" altLang="en-US" sz="1600" dirty="0" err="1"/>
              <a:t>겹쳐쓰거나</a:t>
            </a:r>
            <a:r>
              <a:rPr lang="ko-KR" altLang="en-US" sz="1600" dirty="0"/>
              <a:t> 여러 버전으로 나누어 저장한다</a:t>
            </a:r>
            <a:r>
              <a:rPr lang="en-US" altLang="ko-KR" sz="1600" dirty="0"/>
              <a:t>. </a:t>
            </a:r>
            <a:r>
              <a:rPr lang="ko-KR" altLang="en-US" sz="1600" dirty="0"/>
              <a:t>깃을 사용하면 그럴 필요가 없다</a:t>
            </a:r>
            <a:r>
              <a:rPr lang="en-US" altLang="ko-KR" sz="1600" dirty="0"/>
              <a:t>. </a:t>
            </a:r>
            <a:r>
              <a:rPr lang="ko-KR" altLang="en-US" sz="1600" dirty="0"/>
              <a:t>프로젝트 </a:t>
            </a:r>
            <a:r>
              <a:rPr lang="ko-KR" altLang="en-US" sz="1600" dirty="0" err="1"/>
              <a:t>히스토리의</a:t>
            </a:r>
            <a:r>
              <a:rPr lang="ko-KR" altLang="en-US" sz="1600" dirty="0"/>
              <a:t> 모든 시점의 “</a:t>
            </a:r>
            <a:r>
              <a:rPr lang="ko-KR" altLang="en-US" sz="1600" dirty="0" err="1"/>
              <a:t>스냅샷”을</a:t>
            </a:r>
            <a:r>
              <a:rPr lang="ko-KR" altLang="en-US" sz="1600" dirty="0"/>
              <a:t> 유지하므로</a:t>
            </a:r>
            <a:r>
              <a:rPr lang="en-US" altLang="ko-KR" sz="1600" dirty="0"/>
              <a:t>, </a:t>
            </a:r>
            <a:r>
              <a:rPr lang="ko-KR" altLang="en-US" sz="1600" dirty="0"/>
              <a:t>결코 잃어버리거나 </a:t>
            </a:r>
            <a:r>
              <a:rPr lang="ko-KR" altLang="en-US" sz="1600" dirty="0" err="1"/>
              <a:t>겹쳐쓰지</a:t>
            </a:r>
            <a:r>
              <a:rPr lang="ko-KR" altLang="en-US" sz="1600" dirty="0"/>
              <a:t> 않을 수 있다</a:t>
            </a:r>
            <a:r>
              <a:rPr lang="en-US" altLang="ko-KR" sz="1600" dirty="0"/>
              <a:t>.</a:t>
            </a:r>
          </a:p>
          <a:p>
            <a:r>
              <a:rPr lang="ko-KR" altLang="en-US" sz="1600" b="1" dirty="0" err="1">
                <a:solidFill>
                  <a:schemeClr val="accent2"/>
                </a:solidFill>
              </a:rPr>
              <a:t>커밋</a:t>
            </a:r>
            <a:r>
              <a:rPr lang="en-US" altLang="ko-KR" sz="1600" b="1" dirty="0">
                <a:solidFill>
                  <a:schemeClr val="accent2"/>
                </a:solidFill>
              </a:rPr>
              <a:t>(Commit):</a:t>
            </a:r>
            <a:r>
              <a:rPr lang="ko-KR" altLang="en-US" sz="1600" dirty="0">
                <a:solidFill>
                  <a:schemeClr val="accent2"/>
                </a:solidFill>
              </a:rPr>
              <a:t> </a:t>
            </a:r>
            <a:r>
              <a:rPr lang="ko-KR" altLang="en-US" sz="1600" dirty="0" err="1"/>
              <a:t>깃에게</a:t>
            </a:r>
            <a:r>
              <a:rPr lang="ko-KR" altLang="en-US" sz="1600" dirty="0"/>
              <a:t> 파워를 주는 명령이다</a:t>
            </a:r>
            <a:r>
              <a:rPr lang="en-US" altLang="ko-KR" sz="1600" dirty="0"/>
              <a:t>. </a:t>
            </a:r>
            <a:r>
              <a:rPr lang="ko-KR" altLang="en-US" sz="1600" dirty="0"/>
              <a:t>커밋하면</a:t>
            </a:r>
            <a:r>
              <a:rPr lang="en-US" altLang="ko-KR" sz="1600" dirty="0"/>
              <a:t>, </a:t>
            </a:r>
            <a:r>
              <a:rPr lang="ko-KR" altLang="en-US" sz="1600" dirty="0"/>
              <a:t>그 시점의 당신의 저장소의 “</a:t>
            </a:r>
            <a:r>
              <a:rPr lang="ko-KR" altLang="en-US" sz="1600" dirty="0" err="1"/>
              <a:t>스냅샷”을</a:t>
            </a:r>
            <a:r>
              <a:rPr lang="ko-KR" altLang="en-US" sz="1600" dirty="0"/>
              <a:t> 찍어</a:t>
            </a:r>
            <a:r>
              <a:rPr lang="en-US" altLang="ko-KR" sz="1600" dirty="0"/>
              <a:t>, </a:t>
            </a:r>
            <a:r>
              <a:rPr lang="ko-KR" altLang="en-US" sz="1600" dirty="0"/>
              <a:t>프로젝트를 이전의 어떠한 </a:t>
            </a:r>
            <a:r>
              <a:rPr lang="ko-KR" altLang="en-US" sz="1600" dirty="0" err="1"/>
              <a:t>상태로든</a:t>
            </a:r>
            <a:r>
              <a:rPr lang="ko-KR" altLang="en-US" sz="1600" dirty="0"/>
              <a:t> 재평가하거나 복원할 수 있는 체크포인트를 가질 수 있다</a:t>
            </a:r>
            <a:r>
              <a:rPr lang="en-US" altLang="ko-KR" sz="1600" dirty="0"/>
              <a:t>.</a:t>
            </a:r>
          </a:p>
          <a:p>
            <a:r>
              <a:rPr lang="ko-KR" altLang="en-US" sz="1600" b="1" dirty="0" err="1">
                <a:solidFill>
                  <a:schemeClr val="accent2"/>
                </a:solidFill>
              </a:rPr>
              <a:t>브랜치</a:t>
            </a:r>
            <a:r>
              <a:rPr lang="en-US" altLang="ko-KR" sz="1600" b="1" dirty="0">
                <a:solidFill>
                  <a:schemeClr val="accent2"/>
                </a:solidFill>
              </a:rPr>
              <a:t>(Branch):</a:t>
            </a:r>
            <a:r>
              <a:rPr lang="ko-KR" altLang="en-US" sz="1600" dirty="0"/>
              <a:t> 여러 명이 하나의 프로젝트에서 깃 없이 작업하는 것이 얼마나 혼란스러울 것인가</a:t>
            </a:r>
            <a:r>
              <a:rPr lang="en-US" altLang="ko-KR" sz="1600" dirty="0"/>
              <a:t>? </a:t>
            </a:r>
            <a:r>
              <a:rPr lang="ko-KR" altLang="en-US" sz="1600" dirty="0"/>
              <a:t>일반적으로</a:t>
            </a:r>
            <a:r>
              <a:rPr lang="en-US" altLang="ko-KR" sz="1600" dirty="0"/>
              <a:t>, </a:t>
            </a:r>
            <a:r>
              <a:rPr lang="ko-KR" altLang="en-US" sz="1600" dirty="0"/>
              <a:t>작업자들은 메인 프로젝트의 </a:t>
            </a:r>
            <a:r>
              <a:rPr lang="ko-KR" altLang="en-US" sz="1600" dirty="0" err="1"/>
              <a:t>브랜치를</a:t>
            </a:r>
            <a:r>
              <a:rPr lang="ko-KR" altLang="en-US" sz="1600" dirty="0"/>
              <a:t> 따와서</a:t>
            </a:r>
            <a:r>
              <a:rPr lang="en-US" altLang="ko-KR" sz="1600" dirty="0"/>
              <a:t>(branch off), </a:t>
            </a:r>
            <a:r>
              <a:rPr lang="ko-KR" altLang="en-US" sz="1600" dirty="0"/>
              <a:t>자신이 변경하고 싶은 자신만의 버전을 만든다</a:t>
            </a:r>
            <a:r>
              <a:rPr lang="en-US" altLang="ko-KR" sz="1600" dirty="0"/>
              <a:t>. </a:t>
            </a:r>
            <a:r>
              <a:rPr lang="ko-KR" altLang="en-US" sz="1600" dirty="0"/>
              <a:t>작업</a:t>
            </a:r>
            <a:r>
              <a:rPr lang="en-US" altLang="ko-KR" sz="1600" dirty="0"/>
              <a:t>4</a:t>
            </a:r>
            <a:r>
              <a:rPr lang="ko-KR" altLang="en-US" sz="1600" dirty="0"/>
              <a:t>을 끝낸 후</a:t>
            </a:r>
            <a:r>
              <a:rPr lang="en-US" altLang="ko-KR" sz="1600" dirty="0"/>
              <a:t>, </a:t>
            </a:r>
            <a:r>
              <a:rPr lang="ko-KR" altLang="en-US" sz="1600" dirty="0"/>
              <a:t>프로젝트의 메인 디렉토리인 “</a:t>
            </a:r>
            <a:r>
              <a:rPr lang="en-US" altLang="ko-KR" sz="1600" dirty="0"/>
              <a:t>master”</a:t>
            </a:r>
            <a:r>
              <a:rPr lang="ko-KR" altLang="en-US" sz="1600" dirty="0"/>
              <a:t>에 </a:t>
            </a:r>
            <a:r>
              <a:rPr lang="ko-KR" altLang="en-US" sz="1600" dirty="0" err="1"/>
              <a:t>브랜치를</a:t>
            </a:r>
            <a:r>
              <a:rPr lang="ko-KR" altLang="en-US" sz="1600" dirty="0"/>
              <a:t> 다시 “</a:t>
            </a:r>
            <a:r>
              <a:rPr lang="en-US" altLang="ko-KR" sz="1600" dirty="0"/>
              <a:t>Merge”</a:t>
            </a:r>
            <a:r>
              <a:rPr lang="ko-KR" altLang="en-US" sz="1600" dirty="0"/>
              <a:t>한다</a:t>
            </a:r>
            <a:r>
              <a:rPr lang="en-US" altLang="ko-KR" sz="1600" dirty="0"/>
              <a:t>.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ko-KR"/>
              <a:t> 1-</a:t>
            </a:r>
            <a:fld id="{4F01B9CC-A175-4E19-A222-C0A37D463DC0}" type="slidenum">
              <a:rPr lang="en-US" altLang="ko-KR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7</a:t>
            </a:fld>
            <a:endParaRPr lang="en-US" altLang="ko-KR" sz="1400"/>
          </a:p>
        </p:txBody>
      </p:sp>
    </p:spTree>
    <p:extLst>
      <p:ext uri="{BB962C8B-B14F-4D97-AF65-F5344CB8AC3E}">
        <p14:creationId xmlns:p14="http://schemas.microsoft.com/office/powerpoint/2010/main" val="3718069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GitHub </a:t>
            </a:r>
            <a:r>
              <a:rPr lang="ko-KR" altLang="en-US" dirty="0"/>
              <a:t>업로드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685799" y="903449"/>
            <a:ext cx="7910655" cy="5116351"/>
          </a:xfrm>
        </p:spPr>
        <p:txBody>
          <a:bodyPr/>
          <a:lstStyle/>
          <a:p>
            <a:r>
              <a:rPr lang="en-US" altLang="ko-KR" sz="1600" b="1" dirty="0">
                <a:solidFill>
                  <a:schemeClr val="accent2"/>
                </a:solidFill>
              </a:rPr>
              <a:t>1</a:t>
            </a:r>
            <a:r>
              <a:rPr lang="ko-KR" altLang="en-US" sz="1600" b="1" dirty="0">
                <a:solidFill>
                  <a:schemeClr val="accent2"/>
                </a:solidFill>
              </a:rPr>
              <a:t>단계 </a:t>
            </a:r>
            <a:r>
              <a:rPr lang="en-US" altLang="ko-KR" sz="1600" b="1" dirty="0">
                <a:solidFill>
                  <a:schemeClr val="accent2"/>
                </a:solidFill>
              </a:rPr>
              <a:t>github.com </a:t>
            </a:r>
            <a:r>
              <a:rPr lang="ko-KR" altLang="en-US" sz="1600" b="1" dirty="0">
                <a:solidFill>
                  <a:schemeClr val="accent2"/>
                </a:solidFill>
              </a:rPr>
              <a:t>가입하고 온라인 저장소 </a:t>
            </a:r>
            <a:r>
              <a:rPr lang="en-US" altLang="ko-KR" sz="1600" b="1" dirty="0">
                <a:solidFill>
                  <a:schemeClr val="accent2"/>
                </a:solidFill>
              </a:rPr>
              <a:t>repository </a:t>
            </a:r>
            <a:r>
              <a:rPr lang="ko-KR" altLang="en-US" sz="1600" b="1" dirty="0">
                <a:solidFill>
                  <a:schemeClr val="accent2"/>
                </a:solidFill>
              </a:rPr>
              <a:t>생성</a:t>
            </a:r>
            <a:endParaRPr lang="en-US" altLang="ko-KR" sz="160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ko-KR"/>
              <a:t> 1-</a:t>
            </a:r>
            <a:fld id="{4F01B9CC-A175-4E19-A222-C0A37D463DC0}" type="slidenum">
              <a:rPr lang="en-US" altLang="ko-KR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8</a:t>
            </a:fld>
            <a:endParaRPr lang="en-US" altLang="ko-KR" sz="140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08" y="2496805"/>
            <a:ext cx="3341246" cy="24174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351" y="1366656"/>
            <a:ext cx="5183983" cy="445317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787818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GitHub </a:t>
            </a:r>
            <a:r>
              <a:rPr lang="ko-KR" altLang="en-US" dirty="0"/>
              <a:t>업로드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685799" y="903449"/>
            <a:ext cx="7910655" cy="5116351"/>
          </a:xfrm>
        </p:spPr>
        <p:txBody>
          <a:bodyPr/>
          <a:lstStyle/>
          <a:p>
            <a:r>
              <a:rPr lang="en-US" altLang="ko-KR" sz="1600" b="1" dirty="0">
                <a:solidFill>
                  <a:schemeClr val="accent2"/>
                </a:solidFill>
              </a:rPr>
              <a:t>2</a:t>
            </a:r>
            <a:r>
              <a:rPr lang="ko-KR" altLang="en-US" sz="1600" b="1" dirty="0">
                <a:solidFill>
                  <a:schemeClr val="accent2"/>
                </a:solidFill>
              </a:rPr>
              <a:t>단계 </a:t>
            </a:r>
            <a:r>
              <a:rPr lang="en-US" altLang="ko-KR" sz="1600" b="1" dirty="0">
                <a:solidFill>
                  <a:schemeClr val="accent2"/>
                </a:solidFill>
              </a:rPr>
              <a:t>Git-2.7.0.2-64-bit.exe</a:t>
            </a:r>
            <a:r>
              <a:rPr lang="ko-KR" altLang="en-US" sz="1600" b="1" dirty="0">
                <a:solidFill>
                  <a:schemeClr val="accent2"/>
                </a:solidFill>
              </a:rPr>
              <a:t>다운로드 및 인스톨 </a:t>
            </a:r>
            <a:r>
              <a:rPr lang="en-US" altLang="ko-KR" sz="1600" b="1" dirty="0">
                <a:solidFill>
                  <a:schemeClr val="accent2"/>
                </a:solidFill>
              </a:rPr>
              <a:t>(https://git-scm.com/download/win)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ko-KR"/>
              <a:t> 1-</a:t>
            </a:r>
            <a:fld id="{4F01B9CC-A175-4E19-A222-C0A37D463DC0}" type="slidenum">
              <a:rPr lang="en-US" altLang="ko-KR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pPr/>
              <a:t>9</a:t>
            </a:fld>
            <a:endParaRPr lang="en-US" altLang="ko-KR" sz="140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73" y="1724767"/>
            <a:ext cx="4179965" cy="3225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347" y="1724766"/>
            <a:ext cx="4361233" cy="32250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19476601"/>
      </p:ext>
    </p:extLst>
  </p:cSld>
  <p:clrMapOvr>
    <a:masterClrMapping/>
  </p:clrMapOvr>
</p:sld>
</file>

<file path=ppt/theme/theme1.xml><?xml version="1.0" encoding="utf-8"?>
<a:theme xmlns:a="http://schemas.openxmlformats.org/drawingml/2006/main" name="기본 디자인">
  <a:themeElements>
    <a:clrScheme name="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기본 디자인">
      <a:majorFont>
        <a:latin typeface="Times New Roman"/>
        <a:ea typeface="굴림"/>
        <a:cs typeface=""/>
      </a:majorFont>
      <a:minorFont>
        <a:latin typeface="Times New Roman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18862</TotalTime>
  <Words>1034</Words>
  <Application>Microsoft Office PowerPoint</Application>
  <PresentationFormat>화면 슬라이드 쇼(4:3)</PresentationFormat>
  <Paragraphs>129</Paragraphs>
  <Slides>18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굴림</vt:lpstr>
      <vt:lpstr>Symbol</vt:lpstr>
      <vt:lpstr>Times New Roman</vt:lpstr>
      <vt:lpstr>Wingdings</vt:lpstr>
      <vt:lpstr>기본 디자인</vt:lpstr>
      <vt:lpstr>  2024-1 스크립트 언어 Term Project 담담교수 : 김영식</vt:lpstr>
      <vt:lpstr>텀프로젝트 개요 </vt:lpstr>
      <vt:lpstr>Term Project 주제 선정</vt:lpstr>
      <vt:lpstr>Term Project 주차별 계획 – 국회의원 의정활동 정보제공</vt:lpstr>
      <vt:lpstr>youtube 발표 동영상 업로드</vt:lpstr>
      <vt:lpstr>GitHub 업로드</vt:lpstr>
      <vt:lpstr>GitHub 업로드</vt:lpstr>
      <vt:lpstr>GitHub 업로드</vt:lpstr>
      <vt:lpstr>GitHub 업로드</vt:lpstr>
      <vt:lpstr>GitHub 업로드</vt:lpstr>
      <vt:lpstr>GitHub 업로드</vt:lpstr>
      <vt:lpstr>GitHub 업로드</vt:lpstr>
      <vt:lpstr>GitHub 업로드</vt:lpstr>
      <vt:lpstr>국가 공공 데이터 포털 (http://www.data.go.kr)</vt:lpstr>
      <vt:lpstr>국가 공공 데이터 포털 (http://www.data.go.kr)</vt:lpstr>
      <vt:lpstr>국가 공공 데이터 포털 (http://www.data.go.kr)</vt:lpstr>
      <vt:lpstr>국가 공공 데이터 포털 (http://www.data.go.kr)</vt:lpstr>
      <vt:lpstr>국가 공공 데이터 포털 (http://www.data.go.kr)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제목 없음</dc:title>
  <dc:creator>Nicholas Park</dc:creator>
  <cp:lastModifiedBy>Administrator</cp:lastModifiedBy>
  <cp:revision>575</cp:revision>
  <cp:lastPrinted>2012-03-06T00:26:48Z</cp:lastPrinted>
  <dcterms:created xsi:type="dcterms:W3CDTF">1999-03-28T02:55:44Z</dcterms:created>
  <dcterms:modified xsi:type="dcterms:W3CDTF">2024-05-08T00:25:46Z</dcterms:modified>
</cp:coreProperties>
</file>

<file path=docProps/thumbnail.jpeg>
</file>